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9" r:id="rId4"/>
  </p:sldMasterIdLst>
  <p:notesMasterIdLst>
    <p:notesMasterId r:id="rId24"/>
  </p:notesMasterIdLst>
  <p:handoutMasterIdLst>
    <p:handoutMasterId r:id="rId25"/>
  </p:handoutMasterIdLst>
  <p:sldIdLst>
    <p:sldId id="381" r:id="rId5"/>
    <p:sldId id="447" r:id="rId6"/>
    <p:sldId id="449" r:id="rId7"/>
    <p:sldId id="452" r:id="rId8"/>
    <p:sldId id="453" r:id="rId9"/>
    <p:sldId id="463" r:id="rId10"/>
    <p:sldId id="464" r:id="rId11"/>
    <p:sldId id="465" r:id="rId12"/>
    <p:sldId id="466" r:id="rId13"/>
    <p:sldId id="467" r:id="rId14"/>
    <p:sldId id="469" r:id="rId15"/>
    <p:sldId id="468" r:id="rId16"/>
    <p:sldId id="454" r:id="rId17"/>
    <p:sldId id="455" r:id="rId18"/>
    <p:sldId id="456" r:id="rId19"/>
    <p:sldId id="458" r:id="rId20"/>
    <p:sldId id="459" r:id="rId21"/>
    <p:sldId id="460" r:id="rId22"/>
    <p:sldId id="46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651"/>
    <a:srgbClr val="77933C"/>
    <a:srgbClr val="C0504D"/>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72377" autoAdjust="0"/>
  </p:normalViewPr>
  <p:slideViewPr>
    <p:cSldViewPr>
      <p:cViewPr>
        <p:scale>
          <a:sx n="60" d="100"/>
          <a:sy n="60" d="100"/>
        </p:scale>
        <p:origin x="-2640" y="-420"/>
      </p:cViewPr>
      <p:guideLst>
        <p:guide orient="horz" pos="2160"/>
        <p:guide pos="2880"/>
      </p:guideLst>
    </p:cSldViewPr>
  </p:slideViewPr>
  <p:outlineViewPr>
    <p:cViewPr>
      <p:scale>
        <a:sx n="33" d="100"/>
        <a:sy n="33" d="100"/>
      </p:scale>
      <p:origin x="0" y="0"/>
    </p:cViewPr>
  </p:outlineViewPr>
  <p:notesTextViewPr>
    <p:cViewPr>
      <p:scale>
        <a:sx n="3" d="2"/>
        <a:sy n="3" d="2"/>
      </p:scale>
      <p:origin x="0" y="288"/>
    </p:cViewPr>
  </p:notesTextViewPr>
  <p:sorterViewPr>
    <p:cViewPr>
      <p:scale>
        <a:sx n="80" d="100"/>
        <a:sy n="80" d="100"/>
      </p:scale>
      <p:origin x="0" y="0"/>
    </p:cViewPr>
  </p:sorterViewPr>
  <p:notesViewPr>
    <p:cSldViewPr>
      <p:cViewPr varScale="1">
        <p:scale>
          <a:sx n="47" d="100"/>
          <a:sy n="47" d="100"/>
        </p:scale>
        <p:origin x="2760" y="3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34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345"/>
          </a:xfrm>
          <a:prstGeom prst="rect">
            <a:avLst/>
          </a:prstGeom>
        </p:spPr>
        <p:txBody>
          <a:bodyPr vert="horz" lIns="91440" tIns="45720" rIns="91440" bIns="45720" rtlCol="0"/>
          <a:lstStyle>
            <a:lvl1pPr algn="r">
              <a:defRPr sz="1200"/>
            </a:lvl1pPr>
          </a:lstStyle>
          <a:p>
            <a:fld id="{7DDD96BA-C439-49EB-AF07-77F08F4C471E}" type="datetimeFigureOut">
              <a:rPr lang="en-CA" smtClean="0"/>
              <a:pPr/>
              <a:t>2017-09-25</a:t>
            </a:fld>
            <a:endParaRPr lang="en-CA" dirty="0"/>
          </a:p>
        </p:txBody>
      </p:sp>
      <p:sp>
        <p:nvSpPr>
          <p:cNvPr id="4" name="Footer Placeholder 3"/>
          <p:cNvSpPr>
            <a:spLocks noGrp="1"/>
          </p:cNvSpPr>
          <p:nvPr>
            <p:ph type="ftr" sz="quarter" idx="2"/>
          </p:nvPr>
        </p:nvSpPr>
        <p:spPr>
          <a:xfrm>
            <a:off x="0" y="8830471"/>
            <a:ext cx="3037840" cy="464345"/>
          </a:xfrm>
          <a:prstGeom prst="rect">
            <a:avLst/>
          </a:prstGeom>
        </p:spPr>
        <p:txBody>
          <a:bodyPr vert="horz" lIns="91440" tIns="45720" rIns="91440" bIns="45720" rtlCol="0" anchor="b"/>
          <a:lstStyle>
            <a:lvl1pPr algn="l">
              <a:defRPr sz="1200"/>
            </a:lvl1pPr>
          </a:lstStyle>
          <a:p>
            <a:r>
              <a:rPr lang="en-CA" dirty="0"/>
              <a:t>Student Data Exchange / </a:t>
            </a:r>
          </a:p>
          <a:p>
            <a:r>
              <a:rPr lang="en-CA" dirty="0"/>
              <a:t>Digital Transcript Service Project Kickoff</a:t>
            </a:r>
          </a:p>
        </p:txBody>
      </p:sp>
      <p:sp>
        <p:nvSpPr>
          <p:cNvPr id="5" name="Slide Number Placeholder 4"/>
          <p:cNvSpPr>
            <a:spLocks noGrp="1"/>
          </p:cNvSpPr>
          <p:nvPr>
            <p:ph type="sldNum" sz="quarter" idx="3"/>
          </p:nvPr>
        </p:nvSpPr>
        <p:spPr>
          <a:xfrm>
            <a:off x="3970938" y="8830471"/>
            <a:ext cx="3037840" cy="464345"/>
          </a:xfrm>
          <a:prstGeom prst="rect">
            <a:avLst/>
          </a:prstGeom>
        </p:spPr>
        <p:txBody>
          <a:bodyPr vert="horz" lIns="91440" tIns="45720" rIns="91440" bIns="45720" rtlCol="0" anchor="b"/>
          <a:lstStyle>
            <a:lvl1pPr algn="r">
              <a:defRPr sz="1200"/>
            </a:lvl1pPr>
          </a:lstStyle>
          <a:p>
            <a:fld id="{7F642206-7504-4EDF-9B5E-B766F8A64970}" type="slidenum">
              <a:rPr lang="en-CA" smtClean="0"/>
              <a:pPr/>
              <a:t>‹#›</a:t>
            </a:fld>
            <a:endParaRPr lang="en-CA" dirty="0"/>
          </a:p>
        </p:txBody>
      </p:sp>
    </p:spTree>
    <p:extLst>
      <p:ext uri="{BB962C8B-B14F-4D97-AF65-F5344CB8AC3E}">
        <p14:creationId xmlns:p14="http://schemas.microsoft.com/office/powerpoint/2010/main" val="2598670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DF78D5D4-1E79-4EC7-91AE-FB6820E349D3}" type="datetimeFigureOut">
              <a:rPr lang="en-CA" smtClean="0"/>
              <a:pPr/>
              <a:t>2017-09-25</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0B619BC-67D5-4A31-853A-EC8983787487}" type="slidenum">
              <a:rPr lang="en-CA" smtClean="0"/>
              <a:pPr/>
              <a:t>‹#›</a:t>
            </a:fld>
            <a:endParaRPr lang="en-CA" dirty="0"/>
          </a:p>
        </p:txBody>
      </p:sp>
    </p:spTree>
    <p:extLst>
      <p:ext uri="{BB962C8B-B14F-4D97-AF65-F5344CB8AC3E}">
        <p14:creationId xmlns:p14="http://schemas.microsoft.com/office/powerpoint/2010/main" val="789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a:t>
            </a:fld>
            <a:endParaRPr lang="en-CA" dirty="0"/>
          </a:p>
        </p:txBody>
      </p:sp>
    </p:spTree>
    <p:extLst>
      <p:ext uri="{BB962C8B-B14F-4D97-AF65-F5344CB8AC3E}">
        <p14:creationId xmlns:p14="http://schemas.microsoft.com/office/powerpoint/2010/main" val="12884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12</a:t>
            </a:fld>
            <a:endParaRPr lang="en-CA" dirty="0"/>
          </a:p>
        </p:txBody>
      </p:sp>
    </p:spTree>
    <p:extLst>
      <p:ext uri="{BB962C8B-B14F-4D97-AF65-F5344CB8AC3E}">
        <p14:creationId xmlns:p14="http://schemas.microsoft.com/office/powerpoint/2010/main" val="31857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a:t>
            </a:r>
            <a:r>
              <a:rPr lang="en-US" dirty="0"/>
              <a:t>Dashboard </a:t>
            </a:r>
            <a:r>
              <a:rPr lang="en-US" dirty="0" smtClean="0"/>
              <a:t>provides access to the functions </a:t>
            </a:r>
            <a:r>
              <a:rPr lang="en-US" dirty="0"/>
              <a:t>available to students once they have:</a:t>
            </a:r>
          </a:p>
          <a:p>
            <a:r>
              <a:rPr lang="en-US" dirty="0"/>
              <a:t>	1. authenticated using either a Basic BCeID or BC Services card, and</a:t>
            </a:r>
          </a:p>
          <a:p>
            <a:r>
              <a:rPr lang="en-US" dirty="0"/>
              <a:t>	2. successfully been authorized to access their transcript records.  </a:t>
            </a:r>
          </a:p>
        </p:txBody>
      </p:sp>
      <p:sp>
        <p:nvSpPr>
          <p:cNvPr id="4" name="Slide Number Placeholder 3"/>
          <p:cNvSpPr>
            <a:spLocks noGrp="1"/>
          </p:cNvSpPr>
          <p:nvPr>
            <p:ph type="sldNum" sz="quarter" idx="10"/>
          </p:nvPr>
        </p:nvSpPr>
        <p:spPr/>
        <p:txBody>
          <a:bodyPr/>
          <a:lstStyle/>
          <a:p>
            <a:fld id="{5C73AAC9-B5B8-B747-91FB-18523CD4D327}" type="slidenum">
              <a:rPr lang="en-US" smtClean="0"/>
              <a:t>13</a:t>
            </a:fld>
            <a:endParaRPr lang="en-US" dirty="0"/>
          </a:p>
        </p:txBody>
      </p:sp>
    </p:spTree>
    <p:extLst>
      <p:ext uri="{BB962C8B-B14F-4D97-AF65-F5344CB8AC3E}">
        <p14:creationId xmlns:p14="http://schemas.microsoft.com/office/powerpoint/2010/main" val="22961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consent box (once checked) enables the other links for:</a:t>
            </a:r>
          </a:p>
          <a:p>
            <a:endParaRPr lang="en-US" dirty="0"/>
          </a:p>
          <a:p>
            <a:r>
              <a:rPr lang="en-US" dirty="0"/>
              <a:t>Sending transcripts to PSIs; or,</a:t>
            </a:r>
          </a:p>
          <a:p>
            <a:endParaRPr lang="en-US" dirty="0"/>
          </a:p>
          <a:p>
            <a:r>
              <a:rPr lang="en-US" dirty="0"/>
              <a:t>Sending transcripts to other third parties.</a:t>
            </a:r>
          </a:p>
          <a:p>
            <a:pPr marL="171450" indent="-171450">
              <a:buFont typeface="Arial" panose="020B0604020202020204" pitchFamily="34" charset="0"/>
              <a:buChar char="•"/>
            </a:pPr>
            <a:r>
              <a:rPr lang="en-US" dirty="0"/>
              <a:t>Electronic Transcript (by PDF download) will operate much like an electronic bank transfer transaction requiring the email address of the receiver and a shared security question and answer.</a:t>
            </a:r>
          </a:p>
          <a:p>
            <a:pPr marL="171450" indent="-171450">
              <a:buFont typeface="Arial" panose="020B0604020202020204" pitchFamily="34" charset="0"/>
              <a:buChar char="•"/>
            </a:pPr>
            <a:r>
              <a:rPr lang="en-US" dirty="0"/>
              <a:t>Printed Transcripts will now also be automated through direct PDF transcript printing at BCMail for subsequent mailing to the specified destination.</a:t>
            </a:r>
          </a:p>
        </p:txBody>
      </p:sp>
      <p:sp>
        <p:nvSpPr>
          <p:cNvPr id="4" name="Slide Number Placeholder 3"/>
          <p:cNvSpPr>
            <a:spLocks noGrp="1"/>
          </p:cNvSpPr>
          <p:nvPr>
            <p:ph type="sldNum" sz="quarter" idx="10"/>
          </p:nvPr>
        </p:nvSpPr>
        <p:spPr/>
        <p:txBody>
          <a:bodyPr/>
          <a:lstStyle/>
          <a:p>
            <a:fld id="{5C73AAC9-B5B8-B747-91FB-18523CD4D327}" type="slidenum">
              <a:rPr lang="en-US" smtClean="0"/>
              <a:t>14</a:t>
            </a:fld>
            <a:endParaRPr lang="en-US" dirty="0"/>
          </a:p>
        </p:txBody>
      </p:sp>
    </p:spTree>
    <p:extLst>
      <p:ext uri="{BB962C8B-B14F-4D97-AF65-F5344CB8AC3E}">
        <p14:creationId xmlns:p14="http://schemas.microsoft.com/office/powerpoint/2010/main" val="267715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Send Transcript to PSI</a:t>
            </a:r>
          </a:p>
          <a:p>
            <a:endParaRPr lang="en-US" dirty="0"/>
          </a:p>
          <a:p>
            <a:r>
              <a:rPr lang="en-US" dirty="0"/>
              <a:t>Step 1 is to select the institutions to receive the transcript.  Multiple institutions may be selected or removed from the selected institutions box.</a:t>
            </a:r>
          </a:p>
        </p:txBody>
      </p:sp>
      <p:sp>
        <p:nvSpPr>
          <p:cNvPr id="4" name="Slide Number Placeholder 3"/>
          <p:cNvSpPr>
            <a:spLocks noGrp="1"/>
          </p:cNvSpPr>
          <p:nvPr>
            <p:ph type="sldNum" sz="quarter" idx="10"/>
          </p:nvPr>
        </p:nvSpPr>
        <p:spPr/>
        <p:txBody>
          <a:bodyPr/>
          <a:lstStyle/>
          <a:p>
            <a:fld id="{5C73AAC9-B5B8-B747-91FB-18523CD4D327}" type="slidenum">
              <a:rPr lang="en-US" smtClean="0"/>
              <a:t>15</a:t>
            </a:fld>
            <a:endParaRPr lang="en-US" dirty="0"/>
          </a:p>
        </p:txBody>
      </p:sp>
    </p:spTree>
    <p:extLst>
      <p:ext uri="{BB962C8B-B14F-4D97-AF65-F5344CB8AC3E}">
        <p14:creationId xmlns:p14="http://schemas.microsoft.com/office/powerpoint/2010/main" val="217933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 2 will display these options for PSIs that receive transcripts via printed transcript or via a batch electronic file in May (for interim marks) and July (for final marks)  If multiple institutions were selected, multiple boxes (one for each institution) will be displayed with their appropriate send options.</a:t>
            </a:r>
          </a:p>
          <a:p>
            <a:endParaRPr lang="en-US" dirty="0"/>
          </a:p>
          <a:p>
            <a:r>
              <a:rPr lang="en-US" dirty="0"/>
              <a:t>The send options available will vary depending if the institution receives paper, batch electronic, or xml transcripts.</a:t>
            </a:r>
          </a:p>
          <a:p>
            <a:r>
              <a:rPr lang="en-US" dirty="0"/>
              <a:t>The send options will also vary for Current or Former students.</a:t>
            </a:r>
          </a:p>
          <a:p>
            <a:endParaRPr lang="en-US" dirty="0"/>
          </a:p>
          <a:p>
            <a:r>
              <a:rPr lang="en-US" dirty="0"/>
              <a:t>Post-Secondary Institutions that receive printed transcripts will display these options:</a:t>
            </a:r>
          </a:p>
          <a:p>
            <a:pPr marL="171450" indent="-171450">
              <a:buFont typeface="Arial" panose="020B0604020202020204" pitchFamily="34" charset="0"/>
              <a:buChar char="•"/>
            </a:pPr>
            <a:r>
              <a:rPr lang="en-US" dirty="0"/>
              <a:t>Send my printed transcript now – Sends a one-time printed transcript by mail based on currently completed courses (no interim marks or current courses are displayed)</a:t>
            </a:r>
          </a:p>
          <a:p>
            <a:pPr marL="171450" indent="-171450">
              <a:buFont typeface="Arial" panose="020B0604020202020204" pitchFamily="34" charset="0"/>
              <a:buChar char="•"/>
            </a:pPr>
            <a:r>
              <a:rPr lang="en-US" dirty="0"/>
              <a:t>Send Final Marks when they become available – Sends a final transcript by mail after all final marks are recorded in July.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Post-Secondary Institutions that receive batch electronic files will display these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my printed transcript now - Sends a one-time printed transcript by mail based on currently completed courses (no interim marks or current courses are displayed)</a:t>
            </a:r>
          </a:p>
          <a:p>
            <a:pPr marL="171450" indent="-171450">
              <a:buFont typeface="Arial" panose="020B0604020202020204" pitchFamily="34" charset="0"/>
              <a:buChar char="•"/>
            </a:pPr>
            <a:r>
              <a:rPr lang="en-US" dirty="0"/>
              <a:t>Send Interim and Final marks when they become available – Sends an electronic file of transcript interim marks in May and also sends an electronic file of final marks in July.</a:t>
            </a:r>
          </a:p>
          <a:p>
            <a:endParaRPr lang="en-US" dirty="0"/>
          </a:p>
        </p:txBody>
      </p:sp>
      <p:sp>
        <p:nvSpPr>
          <p:cNvPr id="4" name="Slide Number Placeholder 3"/>
          <p:cNvSpPr>
            <a:spLocks noGrp="1"/>
          </p:cNvSpPr>
          <p:nvPr>
            <p:ph type="sldNum" sz="quarter" idx="10"/>
          </p:nvPr>
        </p:nvSpPr>
        <p:spPr/>
        <p:txBody>
          <a:bodyPr/>
          <a:lstStyle/>
          <a:p>
            <a:fld id="{5C73AAC9-B5B8-B747-91FB-18523CD4D327}" type="slidenum">
              <a:rPr lang="en-US" smtClean="0"/>
              <a:t>16</a:t>
            </a:fld>
            <a:endParaRPr lang="en-US" dirty="0"/>
          </a:p>
        </p:txBody>
      </p:sp>
    </p:spTree>
    <p:extLst>
      <p:ext uri="{BB962C8B-B14F-4D97-AF65-F5344CB8AC3E}">
        <p14:creationId xmlns:p14="http://schemas.microsoft.com/office/powerpoint/2010/main" val="366621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provides the student with the opportunity to view their current transcript prior to sending to ensure that it is accurate.</a:t>
            </a:r>
          </a:p>
          <a:p>
            <a:endParaRPr lang="en-US" dirty="0"/>
          </a:p>
          <a:p>
            <a:r>
              <a:rPr lang="en-US" dirty="0"/>
              <a:t>It is important that students review this carefully to ensure that all current courses and courses taken at other schools are included.  If any information is incorrect or incomplete, students should contact their home school and cancel the transcript order until they can confirm that the information is correct.</a:t>
            </a:r>
          </a:p>
          <a:p>
            <a:endParaRPr lang="en-US" dirty="0"/>
          </a:p>
          <a:p>
            <a:r>
              <a:rPr lang="en-US" dirty="0"/>
              <a:t>An informational message (controlled by TRAX administrators) may also display relevant information about the status of examination marks that may be in progress at certain periods of time so the students are aware of why certain marks may not yet be available.</a:t>
            </a:r>
          </a:p>
        </p:txBody>
      </p:sp>
      <p:sp>
        <p:nvSpPr>
          <p:cNvPr id="4" name="Slide Number Placeholder 3"/>
          <p:cNvSpPr>
            <a:spLocks noGrp="1"/>
          </p:cNvSpPr>
          <p:nvPr>
            <p:ph type="sldNum" sz="quarter" idx="10"/>
          </p:nvPr>
        </p:nvSpPr>
        <p:spPr/>
        <p:txBody>
          <a:bodyPr/>
          <a:lstStyle/>
          <a:p>
            <a:fld id="{5C73AAC9-B5B8-B747-91FB-18523CD4D327}" type="slidenum">
              <a:rPr lang="en-US" smtClean="0"/>
              <a:t>17</a:t>
            </a:fld>
            <a:endParaRPr lang="en-US" dirty="0"/>
          </a:p>
        </p:txBody>
      </p:sp>
    </p:spTree>
    <p:extLst>
      <p:ext uri="{BB962C8B-B14F-4D97-AF65-F5344CB8AC3E}">
        <p14:creationId xmlns:p14="http://schemas.microsoft.com/office/powerpoint/2010/main" val="363014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order is complete, the student may view their order and see the status of each of the institutions selected on that order.</a:t>
            </a:r>
          </a:p>
          <a:p>
            <a:endParaRPr lang="en-US" dirty="0"/>
          </a:p>
          <a:p>
            <a:r>
              <a:rPr lang="en-US" dirty="0"/>
              <a:t>A “Filled” status that indicates that the transcript request has been placed</a:t>
            </a:r>
          </a:p>
          <a:p>
            <a:endParaRPr lang="en-US" dirty="0"/>
          </a:p>
          <a:p>
            <a:r>
              <a:rPr lang="en-US" dirty="0"/>
              <a:t>For PSIs able to receive the XML transcript, students may select the link on the Item Status to see more detailed dates and times that the transcript was sent and received by the PSI</a:t>
            </a:r>
          </a:p>
          <a:p>
            <a:r>
              <a:rPr lang="en-US" dirty="0"/>
              <a:t>For PSIs that receive printed transcripts, students can expect that it will take about 1 week for the PSI to receive the transcript via mail.  </a:t>
            </a:r>
          </a:p>
          <a:p>
            <a:r>
              <a:rPr lang="en-US" dirty="0"/>
              <a:t>For PSIs that receive the electronic batch file, the student is recorded on the PSI selection file and the file of interim marks and final marks will be sent in May and July.</a:t>
            </a:r>
          </a:p>
        </p:txBody>
      </p:sp>
      <p:sp>
        <p:nvSpPr>
          <p:cNvPr id="4" name="Slide Number Placeholder 3"/>
          <p:cNvSpPr>
            <a:spLocks noGrp="1"/>
          </p:cNvSpPr>
          <p:nvPr>
            <p:ph type="sldNum" sz="quarter" idx="10"/>
          </p:nvPr>
        </p:nvSpPr>
        <p:spPr/>
        <p:txBody>
          <a:bodyPr/>
          <a:lstStyle/>
          <a:p>
            <a:fld id="{5C73AAC9-B5B8-B747-91FB-18523CD4D327}" type="slidenum">
              <a:rPr lang="en-US" smtClean="0"/>
              <a:t>18</a:t>
            </a:fld>
            <a:endParaRPr lang="en-US" dirty="0"/>
          </a:p>
        </p:txBody>
      </p:sp>
    </p:spTree>
    <p:extLst>
      <p:ext uri="{BB962C8B-B14F-4D97-AF65-F5344CB8AC3E}">
        <p14:creationId xmlns:p14="http://schemas.microsoft.com/office/powerpoint/2010/main" val="2219189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3AAC9-B5B8-B747-91FB-18523CD4D327}" type="slidenum">
              <a:rPr lang="en-US" smtClean="0"/>
              <a:t>19</a:t>
            </a:fld>
            <a:endParaRPr lang="en-US" dirty="0"/>
          </a:p>
        </p:txBody>
      </p:sp>
    </p:spTree>
    <p:extLst>
      <p:ext uri="{BB962C8B-B14F-4D97-AF65-F5344CB8AC3E}">
        <p14:creationId xmlns:p14="http://schemas.microsoft.com/office/powerpoint/2010/main" val="417995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2</a:t>
            </a:fld>
            <a:endParaRPr lang="en-CA" dirty="0"/>
          </a:p>
        </p:txBody>
      </p:sp>
    </p:spTree>
    <p:extLst>
      <p:ext uri="{BB962C8B-B14F-4D97-AF65-F5344CB8AC3E}">
        <p14:creationId xmlns:p14="http://schemas.microsoft.com/office/powerpoint/2010/main" val="206850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3</a:t>
            </a:fld>
            <a:endParaRPr lang="en-CA" dirty="0"/>
          </a:p>
        </p:txBody>
      </p:sp>
    </p:spTree>
    <p:extLst>
      <p:ext uri="{BB962C8B-B14F-4D97-AF65-F5344CB8AC3E}">
        <p14:creationId xmlns:p14="http://schemas.microsoft.com/office/powerpoint/2010/main" val="262164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4</a:t>
            </a:fld>
            <a:endParaRPr lang="en-CA" dirty="0"/>
          </a:p>
        </p:txBody>
      </p:sp>
    </p:spTree>
    <p:extLst>
      <p:ext uri="{BB962C8B-B14F-4D97-AF65-F5344CB8AC3E}">
        <p14:creationId xmlns:p14="http://schemas.microsoft.com/office/powerpoint/2010/main" val="328535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Additional transcripts cost $10 per transcript</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Students must contact their home school if there are any discrepancies in their transcript.</a:t>
            </a:r>
          </a:p>
          <a:p>
            <a:endParaRPr lang="en-US"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5</a:t>
            </a:fld>
            <a:endParaRPr lang="en-CA" dirty="0"/>
          </a:p>
        </p:txBody>
      </p:sp>
    </p:spTree>
    <p:extLst>
      <p:ext uri="{BB962C8B-B14F-4D97-AF65-F5344CB8AC3E}">
        <p14:creationId xmlns:p14="http://schemas.microsoft.com/office/powerpoint/2010/main" val="207459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BCeID is an online service that makes it possible for you to use one user ID and password to sign in securely to many Government services in British Columbia.</a:t>
            </a:r>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6</a:t>
            </a:fld>
            <a:endParaRPr lang="en-CA" dirty="0"/>
          </a:p>
        </p:txBody>
      </p:sp>
    </p:spTree>
    <p:extLst>
      <p:ext uri="{BB962C8B-B14F-4D97-AF65-F5344CB8AC3E}">
        <p14:creationId xmlns:p14="http://schemas.microsoft.com/office/powerpoint/2010/main" val="148083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must provide their PEN, legal name and birthdate to obtain access to their records.</a:t>
            </a:r>
          </a:p>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9</a:t>
            </a:fld>
            <a:endParaRPr lang="en-CA" dirty="0"/>
          </a:p>
        </p:txBody>
      </p:sp>
    </p:spTree>
    <p:extLst>
      <p:ext uri="{BB962C8B-B14F-4D97-AF65-F5344CB8AC3E}">
        <p14:creationId xmlns:p14="http://schemas.microsoft.com/office/powerpoint/2010/main" val="31857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10</a:t>
            </a:fld>
            <a:endParaRPr lang="en-CA" dirty="0"/>
          </a:p>
        </p:txBody>
      </p:sp>
    </p:spTree>
    <p:extLst>
      <p:ext uri="{BB962C8B-B14F-4D97-AF65-F5344CB8AC3E}">
        <p14:creationId xmlns:p14="http://schemas.microsoft.com/office/powerpoint/2010/main" val="31857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system will display a registration confirmation message advising an email has been sent; to activate the registration and link a BCeID to a student’s STS Account you need to click a link in the email.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After you click the link the system will prompt you to enter your BCeID user name and password to finalize the process.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11</a:t>
            </a:fld>
            <a:endParaRPr lang="en-CA" dirty="0"/>
          </a:p>
        </p:txBody>
      </p:sp>
    </p:spTree>
    <p:extLst>
      <p:ext uri="{BB962C8B-B14F-4D97-AF65-F5344CB8AC3E}">
        <p14:creationId xmlns:p14="http://schemas.microsoft.com/office/powerpoint/2010/main" val="318575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MinofEdIntroPage.jp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12" y="-27384"/>
            <a:ext cx="9180000" cy="6912000"/>
          </a:xfrm>
          <a:prstGeom prst="rect">
            <a:avLst/>
          </a:prstGeom>
        </p:spPr>
      </p:pic>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p>
            <a:fld id="{9509DB78-D4F1-4532-AC26-31C81B1B62F6}" type="datetimeFigureOut">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04281230-4770-424D-B930-6CEFCC60377D}" type="slidenum">
              <a:rPr lang="en-CA" smtClean="0"/>
              <a:pPr>
                <a:defRPr/>
              </a:pPr>
              <a:t>‹#›</a:t>
            </a:fld>
            <a:endParaRPr lang="en-CA" dirty="0"/>
          </a:p>
        </p:txBody>
      </p:sp>
      <p:pic>
        <p:nvPicPr>
          <p:cNvPr id="11" name="Picture 10" descr="BC_EDUC_H_CMYK_rev.png"/>
          <p:cNvPicPr>
            <a:picLocks noChangeAspect="1"/>
          </p:cNvPicPr>
          <p:nvPr/>
        </p:nvPicPr>
        <p:blipFill>
          <a:blip r:embed="rId3" cstate="print"/>
          <a:stretch>
            <a:fillRect/>
          </a:stretch>
        </p:blipFill>
        <p:spPr>
          <a:xfrm>
            <a:off x="354701" y="-62691"/>
            <a:ext cx="2638425" cy="1333500"/>
          </a:xfrm>
          <a:prstGeom prst="rect">
            <a:avLst/>
          </a:prstGeom>
        </p:spPr>
      </p:pic>
      <p:pic>
        <p:nvPicPr>
          <p:cNvPr id="9" name="Picture 8" descr="Ministry of Education"/>
          <p:cNvPicPr/>
          <p:nvPr/>
        </p:nvPicPr>
        <p:blipFill>
          <a:blip r:embed="rId4">
            <a:extLst>
              <a:ext uri="{28A0092B-C50C-407E-A947-70E740481C1C}">
                <a14:useLocalDpi xmlns:a14="http://schemas.microsoft.com/office/drawing/2010/main" val="0"/>
              </a:ext>
            </a:extLst>
          </a:blip>
          <a:srcRect/>
          <a:stretch>
            <a:fillRect/>
          </a:stretch>
        </p:blipFill>
        <p:spPr bwMode="auto">
          <a:xfrm>
            <a:off x="1" y="-27384"/>
            <a:ext cx="9180512" cy="1157836"/>
          </a:xfrm>
          <a:prstGeom prst="rect">
            <a:avLst/>
          </a:prstGeom>
          <a:noFill/>
          <a:ln>
            <a:noFill/>
          </a:ln>
        </p:spPr>
      </p:pic>
    </p:spTree>
    <p:extLst>
      <p:ext uri="{BB962C8B-B14F-4D97-AF65-F5344CB8AC3E}">
        <p14:creationId xmlns:p14="http://schemas.microsoft.com/office/powerpoint/2010/main" val="145723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506CA35-0B12-4712-9370-3DAAB8520CBF}" type="datetime1">
              <a:rPr lang="en-CA" smtClean="0"/>
              <a:pPr/>
              <a:t>2017-09-25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334459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6F209F8-E616-4F2E-B446-279D5C9BD403}" type="datetime1">
              <a:rPr lang="en-CA" smtClean="0"/>
              <a:pPr/>
              <a:t>2017-09-25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78914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6E99F0C-FFD0-4D81-B696-B556250CED05}" type="datetime1">
              <a:rPr lang="en-CA" smtClean="0"/>
              <a:pPr/>
              <a:t>2017-09-25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34E992-B57F-4424-8CFA-E6B900EF6AAC}" type="slidenum">
              <a:rPr lang="en-CA" smtClean="0"/>
              <a:pPr/>
              <a:t>‹#›</a:t>
            </a:fld>
            <a:endParaRPr lang="en-CA" dirty="0"/>
          </a:p>
        </p:txBody>
      </p:sp>
      <p:sp>
        <p:nvSpPr>
          <p:cNvPr id="9" name="Title 1"/>
          <p:cNvSpPr>
            <a:spLocks noGrp="1"/>
          </p:cNvSpPr>
          <p:nvPr>
            <p:ph type="title"/>
          </p:nvPr>
        </p:nvSpPr>
        <p:spPr>
          <a:xfrm>
            <a:off x="2895600" y="0"/>
            <a:ext cx="6248400" cy="914400"/>
          </a:xfrm>
        </p:spPr>
        <p:txBody>
          <a:bodyPr>
            <a:normAutofit/>
          </a:bodyPr>
          <a:lstStyle>
            <a:lvl1pPr>
              <a:defRPr sz="3600"/>
            </a:lvl1pPr>
          </a:lstStyle>
          <a:p>
            <a:r>
              <a:rPr lang="en-US"/>
              <a:t>Click to edit Master title style</a:t>
            </a:r>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0A62900-830C-485D-B2CC-BED4B7758E5A}" type="datetime1">
              <a:rPr lang="en-CA" smtClean="0"/>
              <a:pPr/>
              <a:t>2017-09-25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934E992-B57F-4424-8CFA-E6B900EF6AAC}" type="slidenum">
              <a:rPr lang="en-CA" smtClean="0"/>
              <a:pPr/>
              <a:t>‹#›</a:t>
            </a:fld>
            <a:endParaRPr lang="en-CA" dirty="0"/>
          </a:p>
        </p:txBody>
      </p:sp>
      <p:sp>
        <p:nvSpPr>
          <p:cNvPr id="11" name="Title 1"/>
          <p:cNvSpPr>
            <a:spLocks noGrp="1"/>
          </p:cNvSpPr>
          <p:nvPr>
            <p:ph type="title"/>
          </p:nvPr>
        </p:nvSpPr>
        <p:spPr>
          <a:xfrm>
            <a:off x="2895600" y="0"/>
            <a:ext cx="6248400" cy="914400"/>
          </a:xfrm>
        </p:spPr>
        <p:txBody>
          <a:bodyPr>
            <a:normAutofit/>
          </a:bodyPr>
          <a:lstStyle>
            <a:lvl1pPr>
              <a:defRPr sz="3600"/>
            </a:lvl1pPr>
          </a:lstStyle>
          <a:p>
            <a:r>
              <a:rPr lang="en-US"/>
              <a:t>Click to edit Master title style</a:t>
            </a:r>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583" y="0"/>
            <a:ext cx="9150583" cy="908720"/>
          </a:xfrm>
          <a:prstGeom prst="rect">
            <a:avLst/>
          </a:prstGeom>
        </p:spPr>
      </p:pic>
      <p:sp>
        <p:nvSpPr>
          <p:cNvPr id="3" name="Content Placeholder 2"/>
          <p:cNvSpPr>
            <a:spLocks noGrp="1"/>
          </p:cNvSpPr>
          <p:nvPr>
            <p:ph idx="1"/>
          </p:nvPr>
        </p:nvSpPr>
        <p:spPr/>
        <p:txBody>
          <a:bodyPr/>
          <a:lstStyle>
            <a:lvl1pPr>
              <a:buSzPct val="75000"/>
              <a:buFont typeface="Wingdings" pitchFamily="2" charset="2"/>
              <a:buChar char="q"/>
              <a:defRPr/>
            </a:lvl1pPr>
            <a:lvl2pPr>
              <a:buSzPct val="75000"/>
              <a:buFont typeface="Wingdings" pitchFamily="2" charset="2"/>
              <a:buChar char="v"/>
              <a:defRPr/>
            </a:lvl2pPr>
            <a:lvl3pPr>
              <a:buSzPct val="75000"/>
              <a:buFont typeface="Wingdings" pitchFamily="2" charset="2"/>
              <a:buChar char="Ø"/>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9509DB78-D4F1-4532-AC26-31C81B1B62F6}" type="datetimeFigureOut">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93E29E3-B410-4C99-A22E-23A2D39CC434}" type="slidenum">
              <a:rPr lang="en-CA" smtClean="0"/>
              <a:pPr>
                <a:defRPr/>
              </a:pPr>
              <a:t>‹#›</a:t>
            </a:fld>
            <a:endParaRPr lang="en-CA" dirty="0"/>
          </a:p>
        </p:txBody>
      </p:sp>
      <p:sp>
        <p:nvSpPr>
          <p:cNvPr id="2" name="Title 1"/>
          <p:cNvSpPr>
            <a:spLocks noGrp="1"/>
          </p:cNvSpPr>
          <p:nvPr>
            <p:ph type="title"/>
          </p:nvPr>
        </p:nvSpPr>
        <p:spPr>
          <a:xfrm>
            <a:off x="2895600" y="0"/>
            <a:ext cx="6248400" cy="914400"/>
          </a:xfrm>
        </p:spPr>
        <p:txBody>
          <a:bodyPr>
            <a:normAutofit/>
          </a:bodyPr>
          <a:lstStyle>
            <a:lvl1pPr>
              <a:defRPr sz="3600">
                <a:solidFill>
                  <a:schemeClr val="accent1">
                    <a:lumMod val="20000"/>
                    <a:lumOff val="80000"/>
                  </a:schemeClr>
                </a:solidFill>
              </a:defRPr>
            </a:lvl1pPr>
          </a:lstStyle>
          <a:p>
            <a:r>
              <a:rPr lang="en-US"/>
              <a:t>Click to edit Master title style</a:t>
            </a:r>
            <a:endParaRPr lang="en-CA" dirty="0"/>
          </a:p>
        </p:txBody>
      </p:sp>
    </p:spTree>
    <p:extLst>
      <p:ext uri="{BB962C8B-B14F-4D97-AF65-F5344CB8AC3E}">
        <p14:creationId xmlns:p14="http://schemas.microsoft.com/office/powerpoint/2010/main" val="266190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09DB78-D4F1-4532-AC26-31C81B1B62F6}" type="datetimeFigureOut">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E39556D-6059-4429-BF32-D708024363B3}" type="slidenum">
              <a:rPr lang="en-CA" smtClean="0"/>
              <a:pPr>
                <a:defRPr/>
              </a:pPr>
              <a:t>‹#›</a:t>
            </a:fld>
            <a:endParaRPr lang="en-CA" dirty="0"/>
          </a:p>
        </p:txBody>
      </p:sp>
    </p:spTree>
    <p:extLst>
      <p:ext uri="{BB962C8B-B14F-4D97-AF65-F5344CB8AC3E}">
        <p14:creationId xmlns:p14="http://schemas.microsoft.com/office/powerpoint/2010/main" val="300782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0" name="Picture 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 y="0"/>
            <a:ext cx="9150583" cy="908720"/>
          </a:xfrm>
          <a:prstGeom prst="rect">
            <a:avLst/>
          </a:prstGeom>
        </p:spPr>
      </p:pic>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6E99F0C-FFD0-4D81-B696-B556250CED05}" type="datetime1">
              <a:rPr lang="en-CA" smtClean="0"/>
              <a:pPr/>
              <a:t>2017-09-25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34E992-B57F-4424-8CFA-E6B900EF6AAC}" type="slidenum">
              <a:rPr lang="en-CA" smtClean="0"/>
              <a:pPr/>
              <a:t>‹#›</a:t>
            </a:fld>
            <a:endParaRPr lang="en-CA" dirty="0"/>
          </a:p>
        </p:txBody>
      </p:sp>
      <p:sp>
        <p:nvSpPr>
          <p:cNvPr id="9" name="Title 1"/>
          <p:cNvSpPr>
            <a:spLocks noGrp="1"/>
          </p:cNvSpPr>
          <p:nvPr>
            <p:ph type="title"/>
          </p:nvPr>
        </p:nvSpPr>
        <p:spPr>
          <a:xfrm>
            <a:off x="2895600" y="0"/>
            <a:ext cx="6248400" cy="914400"/>
          </a:xfrm>
        </p:spPr>
        <p:txBody>
          <a:bodyPr>
            <a:normAutofit/>
          </a:bodyPr>
          <a:lstStyle>
            <a:lvl1pPr>
              <a:defRPr sz="3600">
                <a:solidFill>
                  <a:schemeClr val="bg1"/>
                </a:solidFill>
              </a:defRPr>
            </a:lvl1pPr>
          </a:lstStyle>
          <a:p>
            <a:r>
              <a:rPr lang="en-US"/>
              <a:t>Click to edit Master title style</a:t>
            </a:r>
            <a:endParaRPr lang="en-CA" dirty="0"/>
          </a:p>
        </p:txBody>
      </p:sp>
    </p:spTree>
    <p:extLst>
      <p:ext uri="{BB962C8B-B14F-4D97-AF65-F5344CB8AC3E}">
        <p14:creationId xmlns:p14="http://schemas.microsoft.com/office/powerpoint/2010/main" val="144133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583" y="5680"/>
            <a:ext cx="9150583" cy="908720"/>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0A62900-830C-485D-B2CC-BED4B7758E5A}" type="datetime1">
              <a:rPr lang="en-CA" smtClean="0"/>
              <a:pPr/>
              <a:t>2017-09-25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934E992-B57F-4424-8CFA-E6B900EF6AAC}" type="slidenum">
              <a:rPr lang="en-CA" smtClean="0"/>
              <a:pPr/>
              <a:t>‹#›</a:t>
            </a:fld>
            <a:endParaRPr lang="en-CA" dirty="0"/>
          </a:p>
        </p:txBody>
      </p:sp>
      <p:sp>
        <p:nvSpPr>
          <p:cNvPr id="11" name="Title 1"/>
          <p:cNvSpPr>
            <a:spLocks noGrp="1"/>
          </p:cNvSpPr>
          <p:nvPr>
            <p:ph type="title"/>
          </p:nvPr>
        </p:nvSpPr>
        <p:spPr>
          <a:xfrm>
            <a:off x="2895600" y="0"/>
            <a:ext cx="6248400" cy="914400"/>
          </a:xfrm>
        </p:spPr>
        <p:txBody>
          <a:bodyPr>
            <a:normAutofit/>
          </a:bodyPr>
          <a:lstStyle>
            <a:lvl1pPr>
              <a:defRPr sz="3600">
                <a:solidFill>
                  <a:schemeClr val="bg1"/>
                </a:solidFill>
              </a:defRPr>
            </a:lvl1pPr>
          </a:lstStyle>
          <a:p>
            <a:r>
              <a:rPr lang="en-US"/>
              <a:t>Click to edit Master title style</a:t>
            </a:r>
            <a:endParaRPr lang="en-CA" dirty="0"/>
          </a:p>
        </p:txBody>
      </p:sp>
    </p:spTree>
    <p:extLst>
      <p:ext uri="{BB962C8B-B14F-4D97-AF65-F5344CB8AC3E}">
        <p14:creationId xmlns:p14="http://schemas.microsoft.com/office/powerpoint/2010/main" val="138769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509DB78-D4F1-4532-AC26-31C81B1B62F6}" type="datetimeFigureOut">
              <a:rPr lang="en-US" smtClean="0"/>
              <a:t>9/25/2017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252755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12E22-A0CC-44DE-BA52-9215A619698E}" type="datetime1">
              <a:rPr lang="en-CA" smtClean="0"/>
              <a:pPr/>
              <a:t>2017-09-25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113883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CC4796-6F42-441E-9352-063516C54B08}" type="datetime1">
              <a:rPr lang="en-CA" smtClean="0"/>
              <a:pPr/>
              <a:t>2017-09-25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187328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9BDFB3-63DF-4801-8730-881CD7950D1E}" type="datetime1">
              <a:rPr lang="en-CA" smtClean="0"/>
              <a:pPr/>
              <a:t>2017-09-25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65597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6B96D-D234-499F-9DEE-6709415EAE57}" type="datetime1">
              <a:rPr lang="en-CA" smtClean="0"/>
              <a:pPr/>
              <a:t>2017-09-25</a:t>
            </a:fld>
            <a:endParaRPr lang="en-CA"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16747438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652" r:id="rId12"/>
    <p:sldLayoutId id="214748365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mailto:student.certification@gov.bc.c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7"/>
            <a:ext cx="8424936" cy="1470025"/>
          </a:xfrm>
        </p:spPr>
        <p:txBody>
          <a:bodyPr/>
          <a:lstStyle/>
          <a:p>
            <a:r>
              <a:rPr lang="en-US" b="1" dirty="0">
                <a:solidFill>
                  <a:srgbClr val="EA9651"/>
                </a:solidFill>
              </a:rPr>
              <a:t>StudentTranscripts </a:t>
            </a:r>
            <a:r>
              <a:rPr lang="en-US" b="1" dirty="0" smtClean="0">
                <a:solidFill>
                  <a:srgbClr val="EA9651"/>
                </a:solidFill>
              </a:rPr>
              <a:t>Service Overview</a:t>
            </a:r>
            <a:endParaRPr lang="en-US" b="1" dirty="0">
              <a:solidFill>
                <a:srgbClr val="EA9651"/>
              </a:solidFill>
            </a:endParaRPr>
          </a:p>
        </p:txBody>
      </p:sp>
      <p:sp>
        <p:nvSpPr>
          <p:cNvPr id="3" name="Subtitle 2"/>
          <p:cNvSpPr>
            <a:spLocks noGrp="1"/>
          </p:cNvSpPr>
          <p:nvPr>
            <p:ph type="subTitle" idx="1"/>
          </p:nvPr>
        </p:nvSpPr>
        <p:spPr>
          <a:xfrm>
            <a:off x="1403648" y="3573016"/>
            <a:ext cx="6400800" cy="1248544"/>
          </a:xfrm>
        </p:spPr>
        <p:txBody>
          <a:bodyPr>
            <a:normAutofit/>
          </a:bodyPr>
          <a:lstStyle/>
          <a:p>
            <a:r>
              <a:rPr lang="en-US" dirty="0" smtClean="0"/>
              <a:t>September 2017</a:t>
            </a:r>
            <a:endParaRPr lang="en-US" dirty="0"/>
          </a:p>
        </p:txBody>
      </p:sp>
    </p:spTree>
    <p:extLst>
      <p:ext uri="{BB962C8B-B14F-4D97-AF65-F5344CB8AC3E}">
        <p14:creationId xmlns:p14="http://schemas.microsoft.com/office/powerpoint/2010/main" val="3478294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10</a:t>
            </a:fld>
            <a:endParaRPr lang="en-CA" dirty="0"/>
          </a:p>
        </p:txBody>
      </p:sp>
      <p:sp>
        <p:nvSpPr>
          <p:cNvPr id="4" name="Title 3"/>
          <p:cNvSpPr>
            <a:spLocks noGrp="1"/>
          </p:cNvSpPr>
          <p:nvPr>
            <p:ph type="title"/>
          </p:nvPr>
        </p:nvSpPr>
        <p:spPr/>
        <p:txBody>
          <a:bodyPr>
            <a:normAutofit/>
          </a:bodyPr>
          <a:lstStyle/>
          <a:p>
            <a:r>
              <a:rPr lang="en-CA" i="1" dirty="0" smtClean="0"/>
              <a:t>Authorize Data Collection</a:t>
            </a:r>
            <a:endParaRPr lang="en-CA" i="1" dirty="0"/>
          </a:p>
        </p:txBody>
      </p:sp>
      <p:sp>
        <p:nvSpPr>
          <p:cNvPr id="6" name="TextBox 5"/>
          <p:cNvSpPr txBox="1"/>
          <p:nvPr/>
        </p:nvSpPr>
        <p:spPr>
          <a:xfrm>
            <a:off x="899592" y="1700807"/>
            <a:ext cx="4873706" cy="369332"/>
          </a:xfrm>
          <a:prstGeom prst="rect">
            <a:avLst/>
          </a:prstGeom>
          <a:noFill/>
        </p:spPr>
        <p:txBody>
          <a:bodyPr wrap="none" rtlCol="0">
            <a:spAutoFit/>
          </a:bodyPr>
          <a:lstStyle/>
          <a:p>
            <a:r>
              <a:rPr lang="en-CA" dirty="0" smtClean="0"/>
              <a:t>Read the Data Collection to complete the process.</a:t>
            </a:r>
            <a:endParaRPr lang="en-CA" i="1" dirty="0"/>
          </a:p>
        </p:txBody>
      </p:sp>
      <p:pic>
        <p:nvPicPr>
          <p:cNvPr id="9" name="Picture 8"/>
          <p:cNvPicPr/>
          <p:nvPr/>
        </p:nvPicPr>
        <p:blipFill>
          <a:blip r:embed="rId3"/>
          <a:stretch>
            <a:fillRect/>
          </a:stretch>
        </p:blipFill>
        <p:spPr>
          <a:xfrm>
            <a:off x="914701" y="2107227"/>
            <a:ext cx="5836920" cy="1637665"/>
          </a:xfrm>
          <a:prstGeom prst="rect">
            <a:avLst/>
          </a:prstGeom>
        </p:spPr>
      </p:pic>
    </p:spTree>
    <p:extLst>
      <p:ext uri="{BB962C8B-B14F-4D97-AF65-F5344CB8AC3E}">
        <p14:creationId xmlns:p14="http://schemas.microsoft.com/office/powerpoint/2010/main" val="4165785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11</a:t>
            </a:fld>
            <a:endParaRPr lang="en-CA" dirty="0"/>
          </a:p>
        </p:txBody>
      </p:sp>
      <p:sp>
        <p:nvSpPr>
          <p:cNvPr id="4" name="Title 3"/>
          <p:cNvSpPr>
            <a:spLocks noGrp="1"/>
          </p:cNvSpPr>
          <p:nvPr>
            <p:ph type="title"/>
          </p:nvPr>
        </p:nvSpPr>
        <p:spPr/>
        <p:txBody>
          <a:bodyPr>
            <a:normAutofit/>
          </a:bodyPr>
          <a:lstStyle/>
          <a:p>
            <a:r>
              <a:rPr lang="en-CA" i="1" dirty="0" smtClean="0"/>
              <a:t>Email Verification</a:t>
            </a:r>
            <a:endParaRPr lang="en-CA" i="1" dirty="0"/>
          </a:p>
        </p:txBody>
      </p:sp>
      <p:sp>
        <p:nvSpPr>
          <p:cNvPr id="6" name="TextBox 5"/>
          <p:cNvSpPr txBox="1"/>
          <p:nvPr/>
        </p:nvSpPr>
        <p:spPr>
          <a:xfrm>
            <a:off x="899592" y="1700807"/>
            <a:ext cx="5781006" cy="369332"/>
          </a:xfrm>
          <a:prstGeom prst="rect">
            <a:avLst/>
          </a:prstGeom>
          <a:noFill/>
        </p:spPr>
        <p:txBody>
          <a:bodyPr wrap="none" rtlCol="0">
            <a:spAutoFit/>
          </a:bodyPr>
          <a:lstStyle/>
          <a:p>
            <a:r>
              <a:rPr lang="en-CA" dirty="0" smtClean="0"/>
              <a:t>An email confirmation will be sent to activate registration.</a:t>
            </a:r>
            <a:endParaRPr lang="en-CA" i="1" dirty="0"/>
          </a:p>
        </p:txBody>
      </p:sp>
      <p:pic>
        <p:nvPicPr>
          <p:cNvPr id="7" name="Picture 6"/>
          <p:cNvPicPr/>
          <p:nvPr/>
        </p:nvPicPr>
        <p:blipFill>
          <a:blip r:embed="rId3"/>
          <a:stretch>
            <a:fillRect/>
          </a:stretch>
        </p:blipFill>
        <p:spPr>
          <a:xfrm>
            <a:off x="1043608" y="2070139"/>
            <a:ext cx="5943600" cy="2052320"/>
          </a:xfrm>
          <a:prstGeom prst="rect">
            <a:avLst/>
          </a:prstGeom>
        </p:spPr>
      </p:pic>
      <p:sp>
        <p:nvSpPr>
          <p:cNvPr id="10" name="Right Arrow 9"/>
          <p:cNvSpPr/>
          <p:nvPr/>
        </p:nvSpPr>
        <p:spPr>
          <a:xfrm rot="10800000">
            <a:off x="4695702" y="3443049"/>
            <a:ext cx="1872207" cy="24231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5438936" y="3933056"/>
            <a:ext cx="3096544" cy="923330"/>
          </a:xfrm>
          <a:prstGeom prst="rect">
            <a:avLst/>
          </a:prstGeom>
          <a:noFill/>
        </p:spPr>
        <p:txBody>
          <a:bodyPr wrap="square" rtlCol="0">
            <a:spAutoFit/>
          </a:bodyPr>
          <a:lstStyle/>
          <a:p>
            <a:r>
              <a:rPr lang="en-CA" dirty="0" smtClean="0">
                <a:solidFill>
                  <a:srgbClr val="FF0000"/>
                </a:solidFill>
              </a:rPr>
              <a:t>Click on link to link the newly created BCeID to the students STS account.</a:t>
            </a:r>
            <a:endParaRPr lang="en-CA" i="1" dirty="0">
              <a:solidFill>
                <a:srgbClr val="FF0000"/>
              </a:solidFill>
            </a:endParaRPr>
          </a:p>
        </p:txBody>
      </p:sp>
    </p:spTree>
    <p:extLst>
      <p:ext uri="{BB962C8B-B14F-4D97-AF65-F5344CB8AC3E}">
        <p14:creationId xmlns:p14="http://schemas.microsoft.com/office/powerpoint/2010/main" val="3689761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12</a:t>
            </a:fld>
            <a:endParaRPr lang="en-CA" dirty="0"/>
          </a:p>
        </p:txBody>
      </p:sp>
      <p:sp>
        <p:nvSpPr>
          <p:cNvPr id="4" name="Title 3"/>
          <p:cNvSpPr>
            <a:spLocks noGrp="1"/>
          </p:cNvSpPr>
          <p:nvPr>
            <p:ph type="title"/>
          </p:nvPr>
        </p:nvSpPr>
        <p:spPr/>
        <p:txBody>
          <a:bodyPr>
            <a:normAutofit/>
          </a:bodyPr>
          <a:lstStyle/>
          <a:p>
            <a:r>
              <a:rPr lang="en-CA" dirty="0" smtClean="0"/>
              <a:t>Logon with the BCeID </a:t>
            </a:r>
            <a:endParaRPr lang="en-CA" i="1" dirty="0"/>
          </a:p>
        </p:txBody>
      </p:sp>
      <p:sp>
        <p:nvSpPr>
          <p:cNvPr id="6" name="TextBox 5"/>
          <p:cNvSpPr txBox="1"/>
          <p:nvPr/>
        </p:nvSpPr>
        <p:spPr>
          <a:xfrm>
            <a:off x="899592" y="1700807"/>
            <a:ext cx="4873706" cy="369332"/>
          </a:xfrm>
          <a:prstGeom prst="rect">
            <a:avLst/>
          </a:prstGeom>
          <a:noFill/>
        </p:spPr>
        <p:txBody>
          <a:bodyPr wrap="none" rtlCol="0">
            <a:spAutoFit/>
          </a:bodyPr>
          <a:lstStyle/>
          <a:p>
            <a:r>
              <a:rPr lang="en-CA" dirty="0" smtClean="0"/>
              <a:t>Read the Data Collection to complete the process.</a:t>
            </a:r>
            <a:endParaRPr lang="en-CA" i="1" dirty="0"/>
          </a:p>
        </p:txBody>
      </p:sp>
      <p:pic>
        <p:nvPicPr>
          <p:cNvPr id="8" name="Picture 7"/>
          <p:cNvPicPr/>
          <p:nvPr/>
        </p:nvPicPr>
        <p:blipFill>
          <a:blip r:embed="rId3"/>
          <a:stretch>
            <a:fillRect/>
          </a:stretch>
        </p:blipFill>
        <p:spPr>
          <a:xfrm>
            <a:off x="934060" y="2132856"/>
            <a:ext cx="5438140" cy="3354070"/>
          </a:xfrm>
          <a:prstGeom prst="rect">
            <a:avLst/>
          </a:prstGeom>
        </p:spPr>
      </p:pic>
    </p:spTree>
    <p:extLst>
      <p:ext uri="{BB962C8B-B14F-4D97-AF65-F5344CB8AC3E}">
        <p14:creationId xmlns:p14="http://schemas.microsoft.com/office/powerpoint/2010/main" val="2378423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73742" y="1417638"/>
            <a:ext cx="8213058" cy="3395784"/>
          </a:xfrm>
          <a:prstGeom prst="rect">
            <a:avLst/>
          </a:prstGeom>
        </p:spPr>
      </p:pic>
      <p:sp>
        <p:nvSpPr>
          <p:cNvPr id="5" name="Callout: Line 4"/>
          <p:cNvSpPr/>
          <p:nvPr/>
        </p:nvSpPr>
        <p:spPr>
          <a:xfrm>
            <a:off x="4876800" y="4923692"/>
            <a:ext cx="3809999" cy="820616"/>
          </a:xfrm>
          <a:prstGeom prst="borderCallout1">
            <a:avLst>
              <a:gd name="adj1" fmla="val 18750"/>
              <a:gd name="adj2" fmla="val -8333"/>
              <a:gd name="adj3" fmla="val -37024"/>
              <a:gd name="adj4" fmla="val -203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Main Student Dashboard following authentication and authorization</a:t>
            </a:r>
          </a:p>
        </p:txBody>
      </p:sp>
      <p:sp>
        <p:nvSpPr>
          <p:cNvPr id="6" name="Title 5">
            <a:extLst>
              <a:ext uri="{FF2B5EF4-FFF2-40B4-BE49-F238E27FC236}">
                <a16:creationId xmlns:a16="http://schemas.microsoft.com/office/drawing/2014/main" xmlns="" id="{A3356D21-F0A2-46DE-A2A0-354E20E9F7A2}"/>
              </a:ext>
            </a:extLst>
          </p:cNvPr>
          <p:cNvSpPr>
            <a:spLocks noGrp="1"/>
          </p:cNvSpPr>
          <p:nvPr>
            <p:ph type="title"/>
          </p:nvPr>
        </p:nvSpPr>
        <p:spPr/>
        <p:txBody>
          <a:bodyPr/>
          <a:lstStyle/>
          <a:p>
            <a:r>
              <a:rPr lang="en-US" dirty="0"/>
              <a:t>Student Dashboard</a:t>
            </a:r>
          </a:p>
        </p:txBody>
      </p:sp>
    </p:spTree>
    <p:extLst>
      <p:ext uri="{BB962C8B-B14F-4D97-AF65-F5344CB8AC3E}">
        <p14:creationId xmlns:p14="http://schemas.microsoft.com/office/powerpoint/2010/main" val="1826478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b="8482"/>
          <a:stretch/>
        </p:blipFill>
        <p:spPr>
          <a:xfrm>
            <a:off x="457200" y="1417638"/>
            <a:ext cx="8230386" cy="4597400"/>
          </a:xfrm>
          <a:prstGeom prst="rect">
            <a:avLst/>
          </a:prstGeom>
        </p:spPr>
      </p:pic>
      <p:sp>
        <p:nvSpPr>
          <p:cNvPr id="5" name="Callout: Line 4"/>
          <p:cNvSpPr/>
          <p:nvPr/>
        </p:nvSpPr>
        <p:spPr>
          <a:xfrm>
            <a:off x="6572698" y="3762463"/>
            <a:ext cx="2360247" cy="820616"/>
          </a:xfrm>
          <a:prstGeom prst="borderCallout1">
            <a:avLst>
              <a:gd name="adj1" fmla="val 18750"/>
              <a:gd name="adj2" fmla="val -8333"/>
              <a:gd name="adj3" fmla="val 75223"/>
              <a:gd name="adj4" fmla="val -1986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Privacy consent activates links below</a:t>
            </a:r>
          </a:p>
        </p:txBody>
      </p:sp>
      <p:sp>
        <p:nvSpPr>
          <p:cNvPr id="6" name="Callout: Line 5"/>
          <p:cNvSpPr/>
          <p:nvPr/>
        </p:nvSpPr>
        <p:spPr>
          <a:xfrm>
            <a:off x="6572697" y="4742307"/>
            <a:ext cx="2360247" cy="523631"/>
          </a:xfrm>
          <a:prstGeom prst="borderCallout1">
            <a:avLst>
              <a:gd name="adj1" fmla="val 18750"/>
              <a:gd name="adj2" fmla="val -8333"/>
              <a:gd name="adj3" fmla="val 40309"/>
              <a:gd name="adj4" fmla="val -1952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Send Transcript to PSI</a:t>
            </a:r>
          </a:p>
        </p:txBody>
      </p:sp>
      <p:sp>
        <p:nvSpPr>
          <p:cNvPr id="7" name="Callout: Line 6"/>
          <p:cNvSpPr/>
          <p:nvPr/>
        </p:nvSpPr>
        <p:spPr>
          <a:xfrm>
            <a:off x="6572696" y="5425166"/>
            <a:ext cx="2360247" cy="523631"/>
          </a:xfrm>
          <a:prstGeom prst="borderCallout1">
            <a:avLst>
              <a:gd name="adj1" fmla="val 18750"/>
              <a:gd name="adj2" fmla="val -8333"/>
              <a:gd name="adj3" fmla="val 54005"/>
              <a:gd name="adj4" fmla="val -1349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Send PDF Transcript or Send Printed Transcript</a:t>
            </a:r>
          </a:p>
        </p:txBody>
      </p:sp>
      <p:sp>
        <p:nvSpPr>
          <p:cNvPr id="8" name="Title 7">
            <a:extLst>
              <a:ext uri="{FF2B5EF4-FFF2-40B4-BE49-F238E27FC236}">
                <a16:creationId xmlns:a16="http://schemas.microsoft.com/office/drawing/2014/main" xmlns="" id="{B0DA9CA6-A7FE-4308-A8E9-EE7516D10B52}"/>
              </a:ext>
            </a:extLst>
          </p:cNvPr>
          <p:cNvSpPr>
            <a:spLocks noGrp="1"/>
          </p:cNvSpPr>
          <p:nvPr>
            <p:ph type="title"/>
          </p:nvPr>
        </p:nvSpPr>
        <p:spPr/>
        <p:txBody>
          <a:bodyPr/>
          <a:lstStyle/>
          <a:p>
            <a:r>
              <a:rPr lang="en-US" dirty="0"/>
              <a:t>Send/Order your Transcript</a:t>
            </a:r>
          </a:p>
        </p:txBody>
      </p:sp>
    </p:spTree>
    <p:extLst>
      <p:ext uri="{BB962C8B-B14F-4D97-AF65-F5344CB8AC3E}">
        <p14:creationId xmlns:p14="http://schemas.microsoft.com/office/powerpoint/2010/main" val="1152455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b="14045"/>
          <a:stretch/>
        </p:blipFill>
        <p:spPr>
          <a:xfrm>
            <a:off x="462236" y="1350963"/>
            <a:ext cx="8224564" cy="4706937"/>
          </a:xfrm>
          <a:prstGeom prst="rect">
            <a:avLst/>
          </a:prstGeom>
        </p:spPr>
      </p:pic>
      <p:sp>
        <p:nvSpPr>
          <p:cNvPr id="6" name="Callout: Line 5"/>
          <p:cNvSpPr/>
          <p:nvPr/>
        </p:nvSpPr>
        <p:spPr>
          <a:xfrm>
            <a:off x="6562986" y="4367002"/>
            <a:ext cx="2360247" cy="523631"/>
          </a:xfrm>
          <a:prstGeom prst="borderCallout1">
            <a:avLst>
              <a:gd name="adj1" fmla="val 18750"/>
              <a:gd name="adj2" fmla="val -8333"/>
              <a:gd name="adj3" fmla="val 95585"/>
              <a:gd name="adj4" fmla="val -873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Select one or more institutions</a:t>
            </a:r>
          </a:p>
        </p:txBody>
      </p:sp>
      <p:sp>
        <p:nvSpPr>
          <p:cNvPr id="8" name="Title 7">
            <a:extLst>
              <a:ext uri="{FF2B5EF4-FFF2-40B4-BE49-F238E27FC236}">
                <a16:creationId xmlns:a16="http://schemas.microsoft.com/office/drawing/2014/main" xmlns="" id="{8E5506D5-A6C9-4CCB-A688-032BE5527CEE}"/>
              </a:ext>
            </a:extLst>
          </p:cNvPr>
          <p:cNvSpPr>
            <a:spLocks noGrp="1"/>
          </p:cNvSpPr>
          <p:nvPr>
            <p:ph type="title"/>
          </p:nvPr>
        </p:nvSpPr>
        <p:spPr/>
        <p:txBody>
          <a:bodyPr/>
          <a:lstStyle/>
          <a:p>
            <a:r>
              <a:rPr lang="en-US" dirty="0"/>
              <a:t>Step 1 – Search for PSI</a:t>
            </a:r>
          </a:p>
        </p:txBody>
      </p:sp>
    </p:spTree>
    <p:extLst>
      <p:ext uri="{BB962C8B-B14F-4D97-AF65-F5344CB8AC3E}">
        <p14:creationId xmlns:p14="http://schemas.microsoft.com/office/powerpoint/2010/main" val="101667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990E096F-8B0A-4B76-8718-10AF5CBF1070}"/>
              </a:ext>
            </a:extLst>
          </p:cNvPr>
          <p:cNvGrpSpPr/>
          <p:nvPr/>
        </p:nvGrpSpPr>
        <p:grpSpPr>
          <a:xfrm>
            <a:off x="456400" y="1417637"/>
            <a:ext cx="8230400" cy="4078288"/>
            <a:chOff x="456400" y="1417637"/>
            <a:chExt cx="8230400" cy="4078288"/>
          </a:xfrm>
        </p:grpSpPr>
        <p:pic>
          <p:nvPicPr>
            <p:cNvPr id="8" name="Picture 7"/>
            <p:cNvPicPr>
              <a:picLocks noChangeAspect="1"/>
            </p:cNvPicPr>
            <p:nvPr/>
          </p:nvPicPr>
          <p:blipFill rotWithShape="1">
            <a:blip r:embed="rId3"/>
            <a:srcRect b="11626"/>
            <a:stretch/>
          </p:blipFill>
          <p:spPr>
            <a:xfrm>
              <a:off x="456400" y="1417637"/>
              <a:ext cx="8230400" cy="4078287"/>
            </a:xfrm>
            <a:prstGeom prst="rect">
              <a:avLst/>
            </a:prstGeom>
          </p:spPr>
        </p:pic>
        <p:pic>
          <p:nvPicPr>
            <p:cNvPr id="3" name="Picture 2">
              <a:extLst>
                <a:ext uri="{FF2B5EF4-FFF2-40B4-BE49-F238E27FC236}">
                  <a16:creationId xmlns:a16="http://schemas.microsoft.com/office/drawing/2014/main" xmlns="" id="{BA692179-C2EB-4A01-87CE-5F6454E3C674}"/>
                </a:ext>
              </a:extLst>
            </p:cNvPr>
            <p:cNvPicPr>
              <a:picLocks noChangeAspect="1"/>
            </p:cNvPicPr>
            <p:nvPr/>
          </p:nvPicPr>
          <p:blipFill rotWithShape="1">
            <a:blip r:embed="rId4"/>
            <a:srcRect l="9822" t="58585" r="7766" b="9183"/>
            <a:stretch/>
          </p:blipFill>
          <p:spPr>
            <a:xfrm>
              <a:off x="514518" y="3698051"/>
              <a:ext cx="8172282" cy="1797874"/>
            </a:xfrm>
            <a:prstGeom prst="rect">
              <a:avLst/>
            </a:prstGeom>
          </p:spPr>
        </p:pic>
      </p:grpSp>
      <p:pic>
        <p:nvPicPr>
          <p:cNvPr id="9" name="Picture 8" descr="A screenshot of a social media post&#10;&#10;Description generated with very high confidence">
            <a:extLst>
              <a:ext uri="{FF2B5EF4-FFF2-40B4-BE49-F238E27FC236}">
                <a16:creationId xmlns:a16="http://schemas.microsoft.com/office/drawing/2014/main" xmlns="" id="{4D40C6A3-3D86-40D4-B00C-68D3E651B9FB}"/>
              </a:ext>
            </a:extLst>
          </p:cNvPr>
          <p:cNvPicPr>
            <a:picLocks noChangeAspect="1"/>
          </p:cNvPicPr>
          <p:nvPr/>
        </p:nvPicPr>
        <p:blipFill rotWithShape="1">
          <a:blip r:embed="rId5"/>
          <a:srcRect l="8922" t="9018" r="7725" b="46826"/>
          <a:stretch/>
        </p:blipFill>
        <p:spPr>
          <a:xfrm>
            <a:off x="456400" y="3721894"/>
            <a:ext cx="8269290" cy="1951513"/>
          </a:xfrm>
          <a:prstGeom prst="rect">
            <a:avLst/>
          </a:prstGeom>
        </p:spPr>
      </p:pic>
      <p:sp>
        <p:nvSpPr>
          <p:cNvPr id="7" name="Callout: Line 6"/>
          <p:cNvSpPr/>
          <p:nvPr/>
        </p:nvSpPr>
        <p:spPr>
          <a:xfrm>
            <a:off x="5681663" y="3324004"/>
            <a:ext cx="3338512" cy="1043354"/>
          </a:xfrm>
          <a:prstGeom prst="borderCallout1">
            <a:avLst>
              <a:gd name="adj1" fmla="val 18750"/>
              <a:gd name="adj2" fmla="val -8333"/>
              <a:gd name="adj3" fmla="val 87261"/>
              <a:gd name="adj4" fmla="val -67006"/>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Options available for an institutions that receive printed transcripts</a:t>
            </a:r>
          </a:p>
        </p:txBody>
      </p:sp>
      <p:sp>
        <p:nvSpPr>
          <p:cNvPr id="10" name="Callout: Line 9">
            <a:extLst>
              <a:ext uri="{FF2B5EF4-FFF2-40B4-BE49-F238E27FC236}">
                <a16:creationId xmlns:a16="http://schemas.microsoft.com/office/drawing/2014/main" xmlns="" id="{2A87CE87-D45B-46F3-A7A6-2462F935FDE3}"/>
              </a:ext>
            </a:extLst>
          </p:cNvPr>
          <p:cNvSpPr/>
          <p:nvPr/>
        </p:nvSpPr>
        <p:spPr>
          <a:xfrm>
            <a:off x="5681663" y="4452571"/>
            <a:ext cx="3338512" cy="1043354"/>
          </a:xfrm>
          <a:prstGeom prst="borderCallout1">
            <a:avLst>
              <a:gd name="adj1" fmla="val 18750"/>
              <a:gd name="adj2" fmla="val -8333"/>
              <a:gd name="adj3" fmla="val 71741"/>
              <a:gd name="adj4" fmla="val -66292"/>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Options available for an institutions that receive the TRAX electronic batch file</a:t>
            </a:r>
          </a:p>
        </p:txBody>
      </p:sp>
      <p:sp>
        <p:nvSpPr>
          <p:cNvPr id="6" name="Title 5">
            <a:extLst>
              <a:ext uri="{FF2B5EF4-FFF2-40B4-BE49-F238E27FC236}">
                <a16:creationId xmlns:a16="http://schemas.microsoft.com/office/drawing/2014/main" xmlns="" id="{EA3E91D5-C307-48E8-A853-3ADFFB19C962}"/>
              </a:ext>
            </a:extLst>
          </p:cNvPr>
          <p:cNvSpPr>
            <a:spLocks noGrp="1"/>
          </p:cNvSpPr>
          <p:nvPr>
            <p:ph type="title"/>
          </p:nvPr>
        </p:nvSpPr>
        <p:spPr/>
        <p:txBody>
          <a:bodyPr/>
          <a:lstStyle/>
          <a:p>
            <a:r>
              <a:rPr lang="en-US" dirty="0"/>
              <a:t>Step 2 – Choose send option</a:t>
            </a:r>
          </a:p>
        </p:txBody>
      </p:sp>
    </p:spTree>
    <p:extLst>
      <p:ext uri="{BB962C8B-B14F-4D97-AF65-F5344CB8AC3E}">
        <p14:creationId xmlns:p14="http://schemas.microsoft.com/office/powerpoint/2010/main" val="720274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1417638"/>
            <a:ext cx="8229600" cy="4627112"/>
          </a:xfrm>
          <a:prstGeom prst="rect">
            <a:avLst/>
          </a:prstGeom>
        </p:spPr>
      </p:pic>
      <p:sp>
        <p:nvSpPr>
          <p:cNvPr id="6" name="Callout: Line 5"/>
          <p:cNvSpPr/>
          <p:nvPr/>
        </p:nvSpPr>
        <p:spPr>
          <a:xfrm>
            <a:off x="6502400" y="5064369"/>
            <a:ext cx="2547814" cy="902678"/>
          </a:xfrm>
          <a:prstGeom prst="borderCallout1">
            <a:avLst>
              <a:gd name="adj1" fmla="val 18750"/>
              <a:gd name="adj2" fmla="val -8333"/>
              <a:gd name="adj3" fmla="val 76923"/>
              <a:gd name="adj4" fmla="val -740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Preview of Transcript prior to sending</a:t>
            </a:r>
          </a:p>
        </p:txBody>
      </p:sp>
      <p:sp>
        <p:nvSpPr>
          <p:cNvPr id="7" name="Callout: Line 6"/>
          <p:cNvSpPr/>
          <p:nvPr/>
        </p:nvSpPr>
        <p:spPr>
          <a:xfrm>
            <a:off x="6392984" y="2109298"/>
            <a:ext cx="2657229" cy="1188793"/>
          </a:xfrm>
          <a:prstGeom prst="borderCallout1">
            <a:avLst>
              <a:gd name="adj1" fmla="val 18750"/>
              <a:gd name="adj2" fmla="val -8333"/>
              <a:gd name="adj3" fmla="val 56543"/>
              <a:gd name="adj4" fmla="val -1005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Informational message area to warn students of any exam marks that may not yet be complete</a:t>
            </a:r>
          </a:p>
        </p:txBody>
      </p:sp>
      <p:sp>
        <p:nvSpPr>
          <p:cNvPr id="5" name="Title 4">
            <a:extLst>
              <a:ext uri="{FF2B5EF4-FFF2-40B4-BE49-F238E27FC236}">
                <a16:creationId xmlns:a16="http://schemas.microsoft.com/office/drawing/2014/main" xmlns="" id="{9F89ED1F-B723-45ED-8E42-75F412931FB4}"/>
              </a:ext>
            </a:extLst>
          </p:cNvPr>
          <p:cNvSpPr>
            <a:spLocks noGrp="1"/>
          </p:cNvSpPr>
          <p:nvPr>
            <p:ph type="title"/>
          </p:nvPr>
        </p:nvSpPr>
        <p:spPr/>
        <p:txBody>
          <a:bodyPr/>
          <a:lstStyle/>
          <a:p>
            <a:r>
              <a:rPr lang="en-US" dirty="0"/>
              <a:t>Step 3 – Confirm and add to cart</a:t>
            </a:r>
          </a:p>
        </p:txBody>
      </p:sp>
    </p:spTree>
    <p:extLst>
      <p:ext uri="{BB962C8B-B14F-4D97-AF65-F5344CB8AC3E}">
        <p14:creationId xmlns:p14="http://schemas.microsoft.com/office/powerpoint/2010/main" val="3151443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7200" y="1417638"/>
            <a:ext cx="8229600" cy="3472918"/>
          </a:xfrm>
          <a:prstGeom prst="rect">
            <a:avLst/>
          </a:prstGeom>
        </p:spPr>
      </p:pic>
      <p:sp>
        <p:nvSpPr>
          <p:cNvPr id="8" name="Callout: Line 7"/>
          <p:cNvSpPr/>
          <p:nvPr/>
        </p:nvSpPr>
        <p:spPr>
          <a:xfrm>
            <a:off x="5838853" y="2473732"/>
            <a:ext cx="3054294" cy="1198866"/>
          </a:xfrm>
          <a:prstGeom prst="borderCallout1">
            <a:avLst>
              <a:gd name="adj1" fmla="val 18750"/>
              <a:gd name="adj2" fmla="val -8333"/>
              <a:gd name="adj3" fmla="val 130942"/>
              <a:gd name="adj4" fmla="val -727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Lists all of the institutions (Order Details) that constitute a particular Order</a:t>
            </a:r>
          </a:p>
        </p:txBody>
      </p:sp>
      <p:pic>
        <p:nvPicPr>
          <p:cNvPr id="3" name="Picture 2">
            <a:extLst>
              <a:ext uri="{FF2B5EF4-FFF2-40B4-BE49-F238E27FC236}">
                <a16:creationId xmlns:a16="http://schemas.microsoft.com/office/drawing/2014/main" xmlns="" id="{3BD656FE-A1A9-48D0-8055-09D098891C33}"/>
              </a:ext>
            </a:extLst>
          </p:cNvPr>
          <p:cNvPicPr>
            <a:picLocks noChangeAspect="1"/>
          </p:cNvPicPr>
          <p:nvPr/>
        </p:nvPicPr>
        <p:blipFill rotWithShape="1">
          <a:blip r:embed="rId4"/>
          <a:srcRect l="2724" t="63136" r="644" b="12804"/>
          <a:stretch/>
        </p:blipFill>
        <p:spPr>
          <a:xfrm>
            <a:off x="467249" y="4073857"/>
            <a:ext cx="8219552" cy="1029793"/>
          </a:xfrm>
          <a:prstGeom prst="rect">
            <a:avLst/>
          </a:prstGeom>
        </p:spPr>
      </p:pic>
      <p:sp>
        <p:nvSpPr>
          <p:cNvPr id="9" name="Callout: Line 8"/>
          <p:cNvSpPr/>
          <p:nvPr/>
        </p:nvSpPr>
        <p:spPr>
          <a:xfrm>
            <a:off x="1979712" y="4997775"/>
            <a:ext cx="4906609" cy="1035781"/>
          </a:xfrm>
          <a:prstGeom prst="borderCallout1">
            <a:avLst>
              <a:gd name="adj1" fmla="val 46611"/>
              <a:gd name="adj2" fmla="val 101987"/>
              <a:gd name="adj3" fmla="val -41145"/>
              <a:gd name="adj4" fmla="val 105806"/>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Some institutions (capable of receiving XML transcripts) will have a link on the Item Status to provide more information about when your transcript was sent and when it was received</a:t>
            </a:r>
          </a:p>
        </p:txBody>
      </p:sp>
      <p:sp>
        <p:nvSpPr>
          <p:cNvPr id="5" name="Title 4">
            <a:extLst>
              <a:ext uri="{FF2B5EF4-FFF2-40B4-BE49-F238E27FC236}">
                <a16:creationId xmlns:a16="http://schemas.microsoft.com/office/drawing/2014/main" xmlns="" id="{4131C492-6EF2-401C-A22F-A09C962653A3}"/>
              </a:ext>
            </a:extLst>
          </p:cNvPr>
          <p:cNvSpPr>
            <a:spLocks noGrp="1"/>
          </p:cNvSpPr>
          <p:nvPr>
            <p:ph type="title"/>
          </p:nvPr>
        </p:nvSpPr>
        <p:spPr/>
        <p:txBody>
          <a:bodyPr/>
          <a:lstStyle/>
          <a:p>
            <a:r>
              <a:rPr lang="en-US" dirty="0"/>
              <a:t>Review Order Details</a:t>
            </a:r>
          </a:p>
        </p:txBody>
      </p:sp>
    </p:spTree>
    <p:extLst>
      <p:ext uri="{BB962C8B-B14F-4D97-AF65-F5344CB8AC3E}">
        <p14:creationId xmlns:p14="http://schemas.microsoft.com/office/powerpoint/2010/main" val="2148724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000" dirty="0"/>
          </a:p>
          <a:p>
            <a:pPr marL="0" indent="0" algn="ctr">
              <a:buNone/>
            </a:pPr>
            <a:r>
              <a:rPr lang="en-US" sz="4000" dirty="0"/>
              <a:t>Ministry of Education</a:t>
            </a:r>
          </a:p>
          <a:p>
            <a:pPr marL="0" indent="0" algn="ctr">
              <a:buNone/>
            </a:pPr>
            <a:r>
              <a:rPr lang="en-US" sz="4000" dirty="0"/>
              <a:t>Student Certification Branch	</a:t>
            </a:r>
          </a:p>
          <a:p>
            <a:pPr marL="0" indent="0" algn="ctr">
              <a:buNone/>
            </a:pPr>
            <a:r>
              <a:rPr lang="en-US" sz="4000" dirty="0"/>
              <a:t>Email: </a:t>
            </a:r>
            <a:r>
              <a:rPr lang="en-US" sz="4000" dirty="0">
                <a:hlinkClick r:id="rId3"/>
              </a:rPr>
              <a:t>student.certification@gov.bc.ca</a:t>
            </a:r>
            <a:r>
              <a:rPr lang="en-US" sz="4000" dirty="0"/>
              <a:t> </a:t>
            </a:r>
          </a:p>
        </p:txBody>
      </p:sp>
      <p:sp>
        <p:nvSpPr>
          <p:cNvPr id="5" name="Title 4">
            <a:extLst>
              <a:ext uri="{FF2B5EF4-FFF2-40B4-BE49-F238E27FC236}">
                <a16:creationId xmlns:a16="http://schemas.microsoft.com/office/drawing/2014/main" xmlns="" id="{E2128758-B27A-4C8D-BDDB-12AF3AFA012A}"/>
              </a:ext>
            </a:extLst>
          </p:cNvPr>
          <p:cNvSpPr>
            <a:spLocks noGrp="1"/>
          </p:cNvSpPr>
          <p:nvPr>
            <p:ph type="title"/>
          </p:nvPr>
        </p:nvSpPr>
        <p:spPr/>
        <p:txBody>
          <a:bodyPr/>
          <a:lstStyle/>
          <a:p>
            <a:r>
              <a:rPr lang="en-US" dirty="0"/>
              <a:t>For more information</a:t>
            </a:r>
          </a:p>
        </p:txBody>
      </p:sp>
    </p:spTree>
    <p:extLst>
      <p:ext uri="{BB962C8B-B14F-4D97-AF65-F5344CB8AC3E}">
        <p14:creationId xmlns:p14="http://schemas.microsoft.com/office/powerpoint/2010/main" val="2516112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316CE38-E00D-48FE-9E6F-FF868C149EFD}"/>
              </a:ext>
            </a:extLst>
          </p:cNvPr>
          <p:cNvSpPr>
            <a:spLocks noGrp="1"/>
          </p:cNvSpPr>
          <p:nvPr>
            <p:ph idx="1"/>
          </p:nvPr>
        </p:nvSpPr>
        <p:spPr>
          <a:xfrm>
            <a:off x="457200" y="1855365"/>
            <a:ext cx="8229600" cy="4525963"/>
          </a:xfrm>
        </p:spPr>
        <p:txBody>
          <a:bodyPr>
            <a:normAutofit lnSpcReduction="10000"/>
          </a:bodyPr>
          <a:lstStyle/>
          <a:p>
            <a:r>
              <a:rPr lang="en-CA" sz="2400" dirty="0" smtClean="0"/>
              <a:t>New online </a:t>
            </a:r>
            <a:r>
              <a:rPr lang="en-CA" sz="2400" dirty="0"/>
              <a:t>application for current and former </a:t>
            </a:r>
            <a:r>
              <a:rPr lang="en-CA" sz="2400" dirty="0" smtClean="0"/>
              <a:t>students to:</a:t>
            </a:r>
          </a:p>
          <a:p>
            <a:pPr lvl="1"/>
            <a:r>
              <a:rPr lang="en-CA" sz="2000" dirty="0" smtClean="0"/>
              <a:t>Access </a:t>
            </a:r>
            <a:r>
              <a:rPr lang="en-CA" sz="2000" dirty="0"/>
              <a:t>secondary school transcripts, certificates, scholarship information, and course and examination </a:t>
            </a:r>
            <a:r>
              <a:rPr lang="en-CA" sz="2000" dirty="0" smtClean="0"/>
              <a:t>marks</a:t>
            </a:r>
          </a:p>
          <a:p>
            <a:pPr lvl="1"/>
            <a:r>
              <a:rPr lang="en-CA" sz="2000" dirty="0" smtClean="0"/>
              <a:t>Order and electronically send transcripts to post-secondary institutions </a:t>
            </a:r>
          </a:p>
          <a:p>
            <a:pPr lvl="1"/>
            <a:endParaRPr lang="en-CA" sz="2000" dirty="0" smtClean="0"/>
          </a:p>
          <a:p>
            <a:r>
              <a:rPr lang="en-CA" sz="2400" dirty="0" smtClean="0"/>
              <a:t>Replaces </a:t>
            </a:r>
            <a:r>
              <a:rPr lang="en-CA" sz="2400" dirty="0"/>
              <a:t>two existing applications:</a:t>
            </a:r>
          </a:p>
          <a:p>
            <a:pPr lvl="1"/>
            <a:r>
              <a:rPr lang="en-CA" sz="2000" dirty="0"/>
              <a:t>Student Secure Web (SSW</a:t>
            </a:r>
            <a:r>
              <a:rPr lang="en-CA" sz="2000" dirty="0" smtClean="0"/>
              <a:t>) – portal with </a:t>
            </a:r>
            <a:r>
              <a:rPr lang="en-CA" sz="2000" dirty="0"/>
              <a:t>limited </a:t>
            </a:r>
            <a:r>
              <a:rPr lang="en-CA" sz="2000" dirty="0" smtClean="0"/>
              <a:t>function </a:t>
            </a:r>
            <a:r>
              <a:rPr lang="en-CA" sz="2000" dirty="0"/>
              <a:t>for </a:t>
            </a:r>
            <a:r>
              <a:rPr lang="en-CA" sz="2000" dirty="0" smtClean="0"/>
              <a:t>current students </a:t>
            </a:r>
            <a:r>
              <a:rPr lang="en-CA" sz="2000" dirty="0"/>
              <a:t>to access course and exam information and request </a:t>
            </a:r>
            <a:r>
              <a:rPr lang="en-CA" sz="2000" dirty="0" smtClean="0"/>
              <a:t>transcripts be sent to </a:t>
            </a:r>
            <a:r>
              <a:rPr lang="en-CA" sz="2000" dirty="0"/>
              <a:t>post-secondary </a:t>
            </a:r>
            <a:r>
              <a:rPr lang="en-CA" sz="2000" dirty="0" smtClean="0"/>
              <a:t>institutions</a:t>
            </a:r>
          </a:p>
          <a:p>
            <a:pPr lvl="1"/>
            <a:r>
              <a:rPr lang="en-CA" sz="2000" dirty="0" smtClean="0"/>
              <a:t>Transcripts </a:t>
            </a:r>
            <a:r>
              <a:rPr lang="en-CA" sz="2000" dirty="0"/>
              <a:t>and Certificates Online </a:t>
            </a:r>
            <a:r>
              <a:rPr lang="en-CA" sz="2000" dirty="0" smtClean="0"/>
              <a:t>(TACO) – public site for former </a:t>
            </a:r>
            <a:r>
              <a:rPr lang="en-CA" sz="2000" dirty="0"/>
              <a:t>graduates to order copies of </a:t>
            </a:r>
            <a:r>
              <a:rPr lang="en-CA" sz="2000" dirty="0" smtClean="0"/>
              <a:t>their transcripts </a:t>
            </a:r>
            <a:r>
              <a:rPr lang="en-CA" sz="2000" dirty="0"/>
              <a:t>and graduation certificates</a:t>
            </a:r>
            <a:r>
              <a:rPr lang="en-CA" sz="2000" dirty="0" smtClean="0"/>
              <a:t>.</a:t>
            </a:r>
            <a:endParaRPr lang="en-US" sz="1800" dirty="0" smtClean="0"/>
          </a:p>
          <a:p>
            <a:pPr marL="0" indent="0">
              <a:buNone/>
            </a:pPr>
            <a:endParaRPr lang="en-US" sz="2400" dirty="0"/>
          </a:p>
        </p:txBody>
      </p:sp>
      <p:sp>
        <p:nvSpPr>
          <p:cNvPr id="3" name="Slide Number Placeholder 2">
            <a:extLst>
              <a:ext uri="{FF2B5EF4-FFF2-40B4-BE49-F238E27FC236}">
                <a16:creationId xmlns="" xmlns:a16="http://schemas.microsoft.com/office/drawing/2014/main" id="{1ECA0B8D-3739-4649-911E-904415875598}"/>
              </a:ext>
            </a:extLst>
          </p:cNvPr>
          <p:cNvSpPr>
            <a:spLocks noGrp="1"/>
          </p:cNvSpPr>
          <p:nvPr>
            <p:ph type="sldNum" sz="quarter" idx="12"/>
          </p:nvPr>
        </p:nvSpPr>
        <p:spPr/>
        <p:txBody>
          <a:bodyPr/>
          <a:lstStyle/>
          <a:p>
            <a:pPr>
              <a:defRPr/>
            </a:pPr>
            <a:fld id="{893E29E3-B410-4C99-A22E-23A2D39CC434}" type="slidenum">
              <a:rPr lang="en-CA" smtClean="0"/>
              <a:pPr>
                <a:defRPr/>
              </a:pPr>
              <a:t>2</a:t>
            </a:fld>
            <a:endParaRPr lang="en-CA" dirty="0"/>
          </a:p>
        </p:txBody>
      </p:sp>
      <p:sp>
        <p:nvSpPr>
          <p:cNvPr id="4" name="Title 3">
            <a:extLst>
              <a:ext uri="{FF2B5EF4-FFF2-40B4-BE49-F238E27FC236}">
                <a16:creationId xmlns="" xmlns:a16="http://schemas.microsoft.com/office/drawing/2014/main" id="{6358FF69-D2A2-4397-B355-BC127AC852BE}"/>
              </a:ext>
            </a:extLst>
          </p:cNvPr>
          <p:cNvSpPr>
            <a:spLocks noGrp="1"/>
          </p:cNvSpPr>
          <p:nvPr>
            <p:ph type="title"/>
          </p:nvPr>
        </p:nvSpPr>
        <p:spPr/>
        <p:txBody>
          <a:bodyPr/>
          <a:lstStyle/>
          <a:p>
            <a:r>
              <a:rPr lang="en-US" dirty="0"/>
              <a:t>Overview</a:t>
            </a:r>
          </a:p>
        </p:txBody>
      </p:sp>
      <p:pic>
        <p:nvPicPr>
          <p:cNvPr id="5" name="Picture 4">
            <a:extLst>
              <a:ext uri="{FF2B5EF4-FFF2-40B4-BE49-F238E27FC236}">
                <a16:creationId xmlns="" xmlns:a16="http://schemas.microsoft.com/office/drawing/2014/main" id="{5181780E-9C92-4809-ADB3-A02639501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268760"/>
            <a:ext cx="4019954" cy="457375"/>
          </a:xfrm>
          <a:prstGeom prst="rect">
            <a:avLst/>
          </a:prstGeom>
        </p:spPr>
      </p:pic>
    </p:spTree>
    <p:extLst>
      <p:ext uri="{BB962C8B-B14F-4D97-AF65-F5344CB8AC3E}">
        <p14:creationId xmlns:p14="http://schemas.microsoft.com/office/powerpoint/2010/main" val="1267102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316CE38-E00D-48FE-9E6F-FF868C149EFD}"/>
              </a:ext>
            </a:extLst>
          </p:cNvPr>
          <p:cNvSpPr>
            <a:spLocks noGrp="1"/>
          </p:cNvSpPr>
          <p:nvPr>
            <p:ph idx="1"/>
          </p:nvPr>
        </p:nvSpPr>
        <p:spPr>
          <a:xfrm>
            <a:off x="421582" y="1700808"/>
            <a:ext cx="8542906" cy="4824535"/>
          </a:xfrm>
        </p:spPr>
        <p:txBody>
          <a:bodyPr>
            <a:normAutofit/>
          </a:bodyPr>
          <a:lstStyle/>
          <a:p>
            <a:pPr marL="285750" indent="-285750">
              <a:buFont typeface="Arial" panose="020B0604020202020204" pitchFamily="34" charset="0"/>
              <a:buChar char="•"/>
            </a:pPr>
            <a:r>
              <a:rPr lang="en-US" sz="2400" dirty="0"/>
              <a:t>View assessment and exam marks</a:t>
            </a:r>
          </a:p>
          <a:p>
            <a:pPr marL="285750" indent="-285750">
              <a:buFont typeface="Arial" panose="020B0604020202020204" pitchFamily="34" charset="0"/>
              <a:buChar char="•"/>
            </a:pPr>
            <a:r>
              <a:rPr lang="en-US" sz="2400" dirty="0"/>
              <a:t>View </a:t>
            </a:r>
            <a:r>
              <a:rPr lang="en-US" sz="2400" dirty="0" smtClean="0"/>
              <a:t>transcript</a:t>
            </a:r>
            <a:endParaRPr lang="en-US" sz="2400" dirty="0"/>
          </a:p>
          <a:p>
            <a:pPr marL="285750" indent="-285750">
              <a:buFont typeface="Arial" panose="020B0604020202020204" pitchFamily="34" charset="0"/>
              <a:buChar char="•"/>
            </a:pPr>
            <a:r>
              <a:rPr lang="en-US" sz="2400" dirty="0"/>
              <a:t>View scholarships and awards</a:t>
            </a:r>
          </a:p>
          <a:p>
            <a:pPr marL="285750" indent="-285750">
              <a:buFont typeface="Arial" panose="020B0604020202020204" pitchFamily="34" charset="0"/>
              <a:buChar char="•"/>
            </a:pPr>
            <a:r>
              <a:rPr lang="en-US" sz="2400" dirty="0" smtClean="0"/>
              <a:t>Download digital</a:t>
            </a:r>
            <a:r>
              <a:rPr lang="en-US" sz="2400" dirty="0"/>
              <a:t>, pdf or hardcopy </a:t>
            </a:r>
            <a:r>
              <a:rPr lang="en-US" sz="2400" dirty="0" smtClean="0"/>
              <a:t>of official transcripts</a:t>
            </a:r>
            <a:endParaRPr lang="en-US" sz="2400" dirty="0"/>
          </a:p>
          <a:p>
            <a:pPr marL="285750" indent="-285750">
              <a:buFont typeface="Arial" panose="020B0604020202020204" pitchFamily="34" charset="0"/>
              <a:buChar char="•"/>
            </a:pPr>
            <a:r>
              <a:rPr lang="en-US" sz="2400" dirty="0" smtClean="0"/>
              <a:t>Select up to 25 Post-Secondary Institute (PSI) selections for free</a:t>
            </a:r>
          </a:p>
          <a:p>
            <a:pPr marL="285750" indent="-285750">
              <a:buFont typeface="Arial" panose="020B0604020202020204" pitchFamily="34" charset="0"/>
              <a:buChar char="•"/>
            </a:pPr>
            <a:r>
              <a:rPr lang="en-US" sz="2400" dirty="0" smtClean="0"/>
              <a:t>Request </a:t>
            </a:r>
            <a:r>
              <a:rPr lang="en-US" sz="2400" dirty="0"/>
              <a:t>real time transfer of transcripts to </a:t>
            </a:r>
            <a:r>
              <a:rPr lang="en-US" sz="2400" dirty="0" smtClean="0"/>
              <a:t>PSI and </a:t>
            </a:r>
            <a:r>
              <a:rPr lang="en-US" sz="2400" dirty="0"/>
              <a:t>employers</a:t>
            </a:r>
          </a:p>
          <a:p>
            <a:pPr marL="285750" indent="-285750">
              <a:buFont typeface="Arial" panose="020B0604020202020204" pitchFamily="34" charset="0"/>
              <a:buChar char="•"/>
            </a:pPr>
            <a:r>
              <a:rPr lang="en-US" sz="2400" dirty="0"/>
              <a:t>Authorize </a:t>
            </a:r>
            <a:r>
              <a:rPr lang="en-US" sz="2400" dirty="0" smtClean="0"/>
              <a:t>ongoing </a:t>
            </a:r>
            <a:r>
              <a:rPr lang="en-US" sz="2400" dirty="0"/>
              <a:t>PSI access to receive transcript </a:t>
            </a:r>
            <a:r>
              <a:rPr lang="en-US" sz="2400" dirty="0" smtClean="0"/>
              <a:t>updates throughout the year</a:t>
            </a:r>
            <a:endParaRPr lang="en-US" sz="2400" dirty="0"/>
          </a:p>
          <a:p>
            <a:pPr marL="285750" indent="-285750">
              <a:buFont typeface="Arial" panose="020B0604020202020204" pitchFamily="34" charset="0"/>
              <a:buChar char="•"/>
            </a:pPr>
            <a:r>
              <a:rPr lang="en-US" sz="2400" dirty="0"/>
              <a:t>Receive real time feedback on status of transcript delivery</a:t>
            </a:r>
          </a:p>
          <a:p>
            <a:pPr marL="285750" indent="-285750">
              <a:buFont typeface="Arial" panose="020B0604020202020204" pitchFamily="34" charset="0"/>
              <a:buChar char="•"/>
            </a:pPr>
            <a:r>
              <a:rPr lang="en-US" sz="2400" dirty="0"/>
              <a:t>Benefit from PSIs’ early admission and program acceptance decisions </a:t>
            </a:r>
          </a:p>
        </p:txBody>
      </p:sp>
      <p:sp>
        <p:nvSpPr>
          <p:cNvPr id="3" name="Slide Number Placeholder 2">
            <a:extLst>
              <a:ext uri="{FF2B5EF4-FFF2-40B4-BE49-F238E27FC236}">
                <a16:creationId xmlns="" xmlns:a16="http://schemas.microsoft.com/office/drawing/2014/main" id="{1ECA0B8D-3739-4649-911E-904415875598}"/>
              </a:ext>
            </a:extLst>
          </p:cNvPr>
          <p:cNvSpPr>
            <a:spLocks noGrp="1"/>
          </p:cNvSpPr>
          <p:nvPr>
            <p:ph type="sldNum" sz="quarter" idx="12"/>
          </p:nvPr>
        </p:nvSpPr>
        <p:spPr/>
        <p:txBody>
          <a:bodyPr/>
          <a:lstStyle/>
          <a:p>
            <a:pPr>
              <a:defRPr/>
            </a:pPr>
            <a:fld id="{893E29E3-B410-4C99-A22E-23A2D39CC434}" type="slidenum">
              <a:rPr lang="en-CA" smtClean="0"/>
              <a:pPr>
                <a:defRPr/>
              </a:pPr>
              <a:t>3</a:t>
            </a:fld>
            <a:endParaRPr lang="en-CA" dirty="0"/>
          </a:p>
        </p:txBody>
      </p:sp>
      <p:sp>
        <p:nvSpPr>
          <p:cNvPr id="4" name="Title 3">
            <a:extLst>
              <a:ext uri="{FF2B5EF4-FFF2-40B4-BE49-F238E27FC236}">
                <a16:creationId xmlns="" xmlns:a16="http://schemas.microsoft.com/office/drawing/2014/main" id="{6358FF69-D2A2-4397-B355-BC127AC852BE}"/>
              </a:ext>
            </a:extLst>
          </p:cNvPr>
          <p:cNvSpPr>
            <a:spLocks noGrp="1"/>
          </p:cNvSpPr>
          <p:nvPr>
            <p:ph type="title"/>
          </p:nvPr>
        </p:nvSpPr>
        <p:spPr/>
        <p:txBody>
          <a:bodyPr/>
          <a:lstStyle/>
          <a:p>
            <a:r>
              <a:rPr lang="en-US" dirty="0" smtClean="0"/>
              <a:t>Benefits for Students</a:t>
            </a:r>
            <a:endParaRPr lang="en-US" dirty="0"/>
          </a:p>
        </p:txBody>
      </p:sp>
      <p:pic>
        <p:nvPicPr>
          <p:cNvPr id="5" name="Picture 4">
            <a:extLst>
              <a:ext uri="{FF2B5EF4-FFF2-40B4-BE49-F238E27FC236}">
                <a16:creationId xmlns="" xmlns:a16="http://schemas.microsoft.com/office/drawing/2014/main" id="{5181780E-9C92-4809-ADB3-A02639501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428" y="1056589"/>
            <a:ext cx="4019954" cy="457375"/>
          </a:xfrm>
          <a:prstGeom prst="rect">
            <a:avLst/>
          </a:prstGeom>
        </p:spPr>
      </p:pic>
    </p:spTree>
    <p:extLst>
      <p:ext uri="{BB962C8B-B14F-4D97-AF65-F5344CB8AC3E}">
        <p14:creationId xmlns:p14="http://schemas.microsoft.com/office/powerpoint/2010/main" val="988645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316CE38-E00D-48FE-9E6F-FF868C149EFD}"/>
              </a:ext>
            </a:extLst>
          </p:cNvPr>
          <p:cNvSpPr>
            <a:spLocks noGrp="1"/>
          </p:cNvSpPr>
          <p:nvPr>
            <p:ph idx="1"/>
          </p:nvPr>
        </p:nvSpPr>
        <p:spPr>
          <a:xfrm>
            <a:off x="457200" y="908720"/>
            <a:ext cx="8229600" cy="6048672"/>
          </a:xfrm>
        </p:spPr>
        <p:txBody>
          <a:bodyPr>
            <a:normAutofit/>
          </a:bodyPr>
          <a:lstStyle/>
          <a:p>
            <a:pPr marL="0" indent="0" algn="ctr">
              <a:buNone/>
            </a:pPr>
            <a:r>
              <a:rPr lang="en-US" sz="2800" b="1" dirty="0" smtClean="0"/>
              <a:t>Poster for School Counsellors</a:t>
            </a:r>
          </a:p>
          <a:p>
            <a:pPr marL="0" indent="0">
              <a:buNone/>
            </a:pPr>
            <a:endParaRPr lang="en-US" sz="2800" b="1" dirty="0" smtClean="0"/>
          </a:p>
          <a:p>
            <a:endParaRPr lang="en-US" sz="2400" dirty="0"/>
          </a:p>
          <a:p>
            <a:pPr marL="0" indent="0">
              <a:buNone/>
            </a:pPr>
            <a:endParaRPr lang="en-US" sz="2400" dirty="0"/>
          </a:p>
        </p:txBody>
      </p:sp>
      <p:sp>
        <p:nvSpPr>
          <p:cNvPr id="3" name="Slide Number Placeholder 2">
            <a:extLst>
              <a:ext uri="{FF2B5EF4-FFF2-40B4-BE49-F238E27FC236}">
                <a16:creationId xmlns="" xmlns:a16="http://schemas.microsoft.com/office/drawing/2014/main" id="{1ECA0B8D-3739-4649-911E-904415875598}"/>
              </a:ext>
            </a:extLst>
          </p:cNvPr>
          <p:cNvSpPr>
            <a:spLocks noGrp="1"/>
          </p:cNvSpPr>
          <p:nvPr>
            <p:ph type="sldNum" sz="quarter" idx="12"/>
          </p:nvPr>
        </p:nvSpPr>
        <p:spPr/>
        <p:txBody>
          <a:bodyPr/>
          <a:lstStyle/>
          <a:p>
            <a:pPr>
              <a:defRPr/>
            </a:pPr>
            <a:fld id="{893E29E3-B410-4C99-A22E-23A2D39CC434}" type="slidenum">
              <a:rPr lang="en-CA" smtClean="0"/>
              <a:pPr>
                <a:defRPr/>
              </a:pPr>
              <a:t>4</a:t>
            </a:fld>
            <a:endParaRPr lang="en-CA" dirty="0"/>
          </a:p>
        </p:txBody>
      </p:sp>
      <p:sp>
        <p:nvSpPr>
          <p:cNvPr id="4" name="Title 3">
            <a:extLst>
              <a:ext uri="{FF2B5EF4-FFF2-40B4-BE49-F238E27FC236}">
                <a16:creationId xmlns="" xmlns:a16="http://schemas.microsoft.com/office/drawing/2014/main" id="{6358FF69-D2A2-4397-B355-BC127AC852BE}"/>
              </a:ext>
            </a:extLst>
          </p:cNvPr>
          <p:cNvSpPr>
            <a:spLocks noGrp="1"/>
          </p:cNvSpPr>
          <p:nvPr>
            <p:ph type="title"/>
          </p:nvPr>
        </p:nvSpPr>
        <p:spPr/>
        <p:txBody>
          <a:bodyPr/>
          <a:lstStyle/>
          <a:p>
            <a:r>
              <a:rPr lang="en-US" dirty="0" smtClean="0"/>
              <a:t>Communications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412776"/>
            <a:ext cx="4083043" cy="53285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306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8AC9A95-3A93-475D-A3B1-B63E3A6F6275}"/>
              </a:ext>
            </a:extLst>
          </p:cNvPr>
          <p:cNvSpPr>
            <a:spLocks noGrp="1"/>
          </p:cNvSpPr>
          <p:nvPr>
            <p:ph idx="1"/>
          </p:nvPr>
        </p:nvSpPr>
        <p:spPr>
          <a:xfrm>
            <a:off x="323528" y="1340768"/>
            <a:ext cx="8229600" cy="5112568"/>
          </a:xfrm>
        </p:spPr>
        <p:txBody>
          <a:bodyPr>
            <a:normAutofit/>
          </a:bodyPr>
          <a:lstStyle/>
          <a:p>
            <a:pPr marL="0" indent="0">
              <a:buNone/>
            </a:pPr>
            <a:r>
              <a:rPr lang="en-US" sz="3000" b="1" dirty="0" smtClean="0"/>
              <a:t>Important Information for Students</a:t>
            </a:r>
          </a:p>
          <a:p>
            <a:r>
              <a:rPr lang="en-CA" sz="2800" dirty="0"/>
              <a:t>Students must register for a BC Government account, a </a:t>
            </a:r>
            <a:r>
              <a:rPr lang="en-CA" sz="2800" dirty="0" smtClean="0"/>
              <a:t>BCeID before accessing the </a:t>
            </a:r>
            <a:r>
              <a:rPr lang="en-CA" sz="2800" i="1" dirty="0" smtClean="0"/>
              <a:t>StudentTranscript Service.</a:t>
            </a:r>
            <a:endParaRPr lang="en-US" sz="2800" i="1" dirty="0" smtClean="0"/>
          </a:p>
          <a:p>
            <a:r>
              <a:rPr lang="en-US" sz="2800" dirty="0" smtClean="0"/>
              <a:t>Current </a:t>
            </a:r>
            <a:r>
              <a:rPr lang="en-US" sz="2800" dirty="0"/>
              <a:t>students receive </a:t>
            </a:r>
            <a:r>
              <a:rPr lang="en-US" sz="2800" dirty="0" smtClean="0"/>
              <a:t>25 </a:t>
            </a:r>
            <a:r>
              <a:rPr lang="en-US" sz="2800" dirty="0"/>
              <a:t>free transcripts for distribution </a:t>
            </a:r>
            <a:endParaRPr lang="en-US" sz="2800" dirty="0" smtClean="0"/>
          </a:p>
          <a:p>
            <a:r>
              <a:rPr lang="en-US" sz="2800" dirty="0" smtClean="0"/>
              <a:t>Students are responsible for ensuring transcript  accuracy prior to transmission to post-secondary institutions  </a:t>
            </a:r>
          </a:p>
        </p:txBody>
      </p:sp>
      <p:sp>
        <p:nvSpPr>
          <p:cNvPr id="3" name="Slide Number Placeholder 2">
            <a:extLst>
              <a:ext uri="{FF2B5EF4-FFF2-40B4-BE49-F238E27FC236}">
                <a16:creationId xmlns:a16="http://schemas.microsoft.com/office/drawing/2014/main" xmlns="" id="{AF660A2D-D29A-43C9-B505-46104E9231A6}"/>
              </a:ext>
            </a:extLst>
          </p:cNvPr>
          <p:cNvSpPr>
            <a:spLocks noGrp="1"/>
          </p:cNvSpPr>
          <p:nvPr>
            <p:ph type="sldNum" sz="quarter" idx="12"/>
          </p:nvPr>
        </p:nvSpPr>
        <p:spPr/>
        <p:txBody>
          <a:bodyPr/>
          <a:lstStyle/>
          <a:p>
            <a:pPr>
              <a:defRPr/>
            </a:pPr>
            <a:fld id="{893E29E3-B410-4C99-A22E-23A2D39CC434}" type="slidenum">
              <a:rPr lang="en-CA" smtClean="0"/>
              <a:pPr>
                <a:defRPr/>
              </a:pPr>
              <a:t>5</a:t>
            </a:fld>
            <a:endParaRPr lang="en-CA" dirty="0"/>
          </a:p>
        </p:txBody>
      </p:sp>
      <p:sp>
        <p:nvSpPr>
          <p:cNvPr id="4" name="Title 3">
            <a:extLst>
              <a:ext uri="{FF2B5EF4-FFF2-40B4-BE49-F238E27FC236}">
                <a16:creationId xmlns:a16="http://schemas.microsoft.com/office/drawing/2014/main" xmlns="" id="{0DAB1D01-580F-40B0-B8B2-44111117D99E}"/>
              </a:ext>
            </a:extLst>
          </p:cNvPr>
          <p:cNvSpPr>
            <a:spLocks noGrp="1"/>
          </p:cNvSpPr>
          <p:nvPr>
            <p:ph type="title"/>
          </p:nvPr>
        </p:nvSpPr>
        <p:spPr/>
        <p:txBody>
          <a:bodyPr>
            <a:normAutofit/>
          </a:bodyPr>
          <a:lstStyle/>
          <a:p>
            <a:r>
              <a:rPr lang="en-US" dirty="0" smtClean="0"/>
              <a:t>Getting Started</a:t>
            </a:r>
            <a:endParaRPr lang="en-US" dirty="0"/>
          </a:p>
        </p:txBody>
      </p:sp>
    </p:spTree>
    <p:extLst>
      <p:ext uri="{BB962C8B-B14F-4D97-AF65-F5344CB8AC3E}">
        <p14:creationId xmlns:p14="http://schemas.microsoft.com/office/powerpoint/2010/main" val="2695585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6</a:t>
            </a:fld>
            <a:endParaRPr lang="en-CA" dirty="0"/>
          </a:p>
        </p:txBody>
      </p:sp>
      <p:sp>
        <p:nvSpPr>
          <p:cNvPr id="4" name="Title 3"/>
          <p:cNvSpPr>
            <a:spLocks noGrp="1"/>
          </p:cNvSpPr>
          <p:nvPr>
            <p:ph type="title"/>
          </p:nvPr>
        </p:nvSpPr>
        <p:spPr/>
        <p:txBody>
          <a:bodyPr/>
          <a:lstStyle/>
          <a:p>
            <a:r>
              <a:rPr lang="en-CA" dirty="0" smtClean="0"/>
              <a:t>Getting Started: BCeID Sign Up</a:t>
            </a:r>
            <a:endParaRPr lang="en-CA" dirty="0"/>
          </a:p>
        </p:txBody>
      </p:sp>
      <p:pic>
        <p:nvPicPr>
          <p:cNvPr id="5" name="Content Placeholder 4"/>
          <p:cNvPicPr>
            <a:picLocks noGrp="1"/>
          </p:cNvPicPr>
          <p:nvPr>
            <p:ph idx="1"/>
          </p:nvPr>
        </p:nvPicPr>
        <p:blipFill>
          <a:blip r:embed="rId3"/>
          <a:stretch>
            <a:fillRect/>
          </a:stretch>
        </p:blipFill>
        <p:spPr>
          <a:xfrm>
            <a:off x="862476" y="2172705"/>
            <a:ext cx="7419048" cy="3380953"/>
          </a:xfrm>
          <a:prstGeom prst="rect">
            <a:avLst/>
          </a:prstGeom>
        </p:spPr>
      </p:pic>
      <p:sp>
        <p:nvSpPr>
          <p:cNvPr id="6" name="TextBox 5"/>
          <p:cNvSpPr txBox="1"/>
          <p:nvPr/>
        </p:nvSpPr>
        <p:spPr>
          <a:xfrm>
            <a:off x="899592" y="1700807"/>
            <a:ext cx="7188506" cy="646331"/>
          </a:xfrm>
          <a:prstGeom prst="rect">
            <a:avLst/>
          </a:prstGeom>
          <a:noFill/>
        </p:spPr>
        <p:txBody>
          <a:bodyPr wrap="none" rtlCol="0">
            <a:spAutoFit/>
          </a:bodyPr>
          <a:lstStyle/>
          <a:p>
            <a:r>
              <a:rPr lang="en-CA" dirty="0"/>
              <a:t>From the Transcripts and Certificates web </a:t>
            </a:r>
            <a:r>
              <a:rPr lang="en-CA" dirty="0" smtClean="0"/>
              <a:t>page, </a:t>
            </a:r>
            <a:r>
              <a:rPr lang="en-CA" dirty="0"/>
              <a:t>select Sign up for a </a:t>
            </a:r>
            <a:r>
              <a:rPr lang="en-CA" dirty="0" smtClean="0"/>
              <a:t>BCeID. </a:t>
            </a:r>
            <a:endParaRPr lang="en-CA" dirty="0"/>
          </a:p>
          <a:p>
            <a:endParaRPr lang="en-CA" dirty="0"/>
          </a:p>
        </p:txBody>
      </p:sp>
    </p:spTree>
    <p:extLst>
      <p:ext uri="{BB962C8B-B14F-4D97-AF65-F5344CB8AC3E}">
        <p14:creationId xmlns:p14="http://schemas.microsoft.com/office/powerpoint/2010/main" val="1315314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7</a:t>
            </a:fld>
            <a:endParaRPr lang="en-CA" dirty="0"/>
          </a:p>
        </p:txBody>
      </p:sp>
      <p:sp>
        <p:nvSpPr>
          <p:cNvPr id="4" name="Title 3"/>
          <p:cNvSpPr>
            <a:spLocks noGrp="1"/>
          </p:cNvSpPr>
          <p:nvPr>
            <p:ph type="title"/>
          </p:nvPr>
        </p:nvSpPr>
        <p:spPr/>
        <p:txBody>
          <a:bodyPr/>
          <a:lstStyle/>
          <a:p>
            <a:r>
              <a:rPr lang="en-CA" dirty="0"/>
              <a:t>Getting Started: BCeID Sign Up</a:t>
            </a:r>
          </a:p>
        </p:txBody>
      </p:sp>
      <p:pic>
        <p:nvPicPr>
          <p:cNvPr id="5" name="Content Placeholder 4"/>
          <p:cNvPicPr>
            <a:picLocks noGrp="1"/>
          </p:cNvPicPr>
          <p:nvPr>
            <p:ph idx="1"/>
          </p:nvPr>
        </p:nvPicPr>
        <p:blipFill>
          <a:blip r:embed="rId2"/>
          <a:stretch>
            <a:fillRect/>
          </a:stretch>
        </p:blipFill>
        <p:spPr>
          <a:xfrm>
            <a:off x="1043608" y="2145056"/>
            <a:ext cx="4655584" cy="4525963"/>
          </a:xfrm>
          <a:prstGeom prst="rect">
            <a:avLst/>
          </a:prstGeom>
        </p:spPr>
      </p:pic>
      <p:sp>
        <p:nvSpPr>
          <p:cNvPr id="6" name="TextBox 5"/>
          <p:cNvSpPr txBox="1"/>
          <p:nvPr/>
        </p:nvSpPr>
        <p:spPr>
          <a:xfrm>
            <a:off x="899592" y="1700807"/>
            <a:ext cx="4219745" cy="923330"/>
          </a:xfrm>
          <a:prstGeom prst="rect">
            <a:avLst/>
          </a:prstGeom>
          <a:noFill/>
        </p:spPr>
        <p:txBody>
          <a:bodyPr wrap="none" rtlCol="0">
            <a:spAutoFit/>
          </a:bodyPr>
          <a:lstStyle/>
          <a:p>
            <a:r>
              <a:rPr lang="en-CA" dirty="0"/>
              <a:t>Complete the Fields to register for a BCeID </a:t>
            </a:r>
          </a:p>
          <a:p>
            <a:r>
              <a:rPr lang="en-CA" dirty="0" smtClean="0"/>
              <a:t> </a:t>
            </a:r>
            <a:endParaRPr lang="en-CA" dirty="0"/>
          </a:p>
          <a:p>
            <a:endParaRPr lang="en-CA" dirty="0"/>
          </a:p>
        </p:txBody>
      </p:sp>
    </p:spTree>
    <p:extLst>
      <p:ext uri="{BB962C8B-B14F-4D97-AF65-F5344CB8AC3E}">
        <p14:creationId xmlns:p14="http://schemas.microsoft.com/office/powerpoint/2010/main" val="121481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8</a:t>
            </a:fld>
            <a:endParaRPr lang="en-CA" dirty="0"/>
          </a:p>
        </p:txBody>
      </p:sp>
      <p:sp>
        <p:nvSpPr>
          <p:cNvPr id="4" name="Title 3"/>
          <p:cNvSpPr>
            <a:spLocks noGrp="1"/>
          </p:cNvSpPr>
          <p:nvPr>
            <p:ph type="title"/>
          </p:nvPr>
        </p:nvSpPr>
        <p:spPr/>
        <p:txBody>
          <a:bodyPr/>
          <a:lstStyle/>
          <a:p>
            <a:r>
              <a:rPr lang="en-CA" dirty="0"/>
              <a:t>Getting Started: BCeID Sign Up</a:t>
            </a:r>
          </a:p>
        </p:txBody>
      </p:sp>
      <p:sp>
        <p:nvSpPr>
          <p:cNvPr id="6" name="TextBox 5"/>
          <p:cNvSpPr txBox="1"/>
          <p:nvPr/>
        </p:nvSpPr>
        <p:spPr>
          <a:xfrm>
            <a:off x="899592" y="1700807"/>
            <a:ext cx="4608249" cy="646331"/>
          </a:xfrm>
          <a:prstGeom prst="rect">
            <a:avLst/>
          </a:prstGeom>
          <a:noFill/>
        </p:spPr>
        <p:txBody>
          <a:bodyPr wrap="none" rtlCol="0">
            <a:spAutoFit/>
          </a:bodyPr>
          <a:lstStyle/>
          <a:p>
            <a:r>
              <a:rPr lang="en-CA" dirty="0"/>
              <a:t>Select Password Reset Questions and Answers </a:t>
            </a:r>
            <a:r>
              <a:rPr lang="en-CA" dirty="0" smtClean="0"/>
              <a:t> </a:t>
            </a:r>
            <a:endParaRPr lang="en-CA" dirty="0"/>
          </a:p>
          <a:p>
            <a:endParaRPr lang="en-CA" dirty="0"/>
          </a:p>
        </p:txBody>
      </p:sp>
      <p:pic>
        <p:nvPicPr>
          <p:cNvPr id="9" name="Picture 8"/>
          <p:cNvPicPr/>
          <p:nvPr/>
        </p:nvPicPr>
        <p:blipFill>
          <a:blip r:embed="rId2"/>
          <a:stretch>
            <a:fillRect/>
          </a:stretch>
        </p:blipFill>
        <p:spPr>
          <a:xfrm>
            <a:off x="971600" y="2083152"/>
            <a:ext cx="5943600" cy="3434080"/>
          </a:xfrm>
          <a:prstGeom prst="rect">
            <a:avLst/>
          </a:prstGeom>
        </p:spPr>
      </p:pic>
      <p:sp>
        <p:nvSpPr>
          <p:cNvPr id="10" name="TextBox 9"/>
          <p:cNvSpPr txBox="1"/>
          <p:nvPr/>
        </p:nvSpPr>
        <p:spPr>
          <a:xfrm>
            <a:off x="3203716" y="5085184"/>
            <a:ext cx="5308120" cy="646331"/>
          </a:xfrm>
          <a:prstGeom prst="rect">
            <a:avLst/>
          </a:prstGeom>
          <a:noFill/>
        </p:spPr>
        <p:txBody>
          <a:bodyPr wrap="none" rtlCol="0">
            <a:spAutoFit/>
          </a:bodyPr>
          <a:lstStyle/>
          <a:p>
            <a:r>
              <a:rPr lang="en-CA" dirty="0" smtClean="0">
                <a:solidFill>
                  <a:srgbClr val="FF0000"/>
                </a:solidFill>
              </a:rPr>
              <a:t>Tip: Select the calendar tool to enter in important date</a:t>
            </a:r>
            <a:endParaRPr lang="en-CA" dirty="0">
              <a:solidFill>
                <a:srgbClr val="FF0000"/>
              </a:solidFill>
            </a:endParaRPr>
          </a:p>
          <a:p>
            <a:endParaRPr lang="en-CA" dirty="0"/>
          </a:p>
        </p:txBody>
      </p:sp>
    </p:spTree>
    <p:extLst>
      <p:ext uri="{BB962C8B-B14F-4D97-AF65-F5344CB8AC3E}">
        <p14:creationId xmlns:p14="http://schemas.microsoft.com/office/powerpoint/2010/main" val="800969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9</a:t>
            </a:fld>
            <a:endParaRPr lang="en-CA" dirty="0"/>
          </a:p>
        </p:txBody>
      </p:sp>
      <p:sp>
        <p:nvSpPr>
          <p:cNvPr id="4" name="Title 3"/>
          <p:cNvSpPr>
            <a:spLocks noGrp="1"/>
          </p:cNvSpPr>
          <p:nvPr>
            <p:ph type="title"/>
          </p:nvPr>
        </p:nvSpPr>
        <p:spPr/>
        <p:txBody>
          <a:bodyPr/>
          <a:lstStyle/>
          <a:p>
            <a:r>
              <a:rPr lang="en-CA" dirty="0" smtClean="0"/>
              <a:t>Register for </a:t>
            </a:r>
            <a:r>
              <a:rPr lang="en-CA" i="1" dirty="0" smtClean="0"/>
              <a:t>StudentTranscripts</a:t>
            </a:r>
            <a:endParaRPr lang="en-CA" i="1" dirty="0"/>
          </a:p>
        </p:txBody>
      </p:sp>
      <p:sp>
        <p:nvSpPr>
          <p:cNvPr id="6" name="TextBox 5"/>
          <p:cNvSpPr txBox="1"/>
          <p:nvPr/>
        </p:nvSpPr>
        <p:spPr>
          <a:xfrm>
            <a:off x="899592" y="1700807"/>
            <a:ext cx="4212628" cy="369332"/>
          </a:xfrm>
          <a:prstGeom prst="rect">
            <a:avLst/>
          </a:prstGeom>
          <a:noFill/>
        </p:spPr>
        <p:txBody>
          <a:bodyPr wrap="none" rtlCol="0">
            <a:spAutoFit/>
          </a:bodyPr>
          <a:lstStyle/>
          <a:p>
            <a:r>
              <a:rPr lang="en-CA" dirty="0"/>
              <a:t>Register for </a:t>
            </a:r>
            <a:r>
              <a:rPr lang="en-CA" dirty="0" smtClean="0"/>
              <a:t>the </a:t>
            </a:r>
            <a:r>
              <a:rPr lang="en-CA" i="1" dirty="0" smtClean="0"/>
              <a:t>StudentTranscripts  Service</a:t>
            </a:r>
            <a:endParaRPr lang="en-CA" i="1" dirty="0"/>
          </a:p>
        </p:txBody>
      </p:sp>
      <p:pic>
        <p:nvPicPr>
          <p:cNvPr id="7" name="Picture 6"/>
          <p:cNvPicPr/>
          <p:nvPr/>
        </p:nvPicPr>
        <p:blipFill>
          <a:blip r:embed="rId3"/>
          <a:stretch>
            <a:fillRect/>
          </a:stretch>
        </p:blipFill>
        <p:spPr>
          <a:xfrm>
            <a:off x="971600" y="2060848"/>
            <a:ext cx="5939155" cy="4032885"/>
          </a:xfrm>
          <a:prstGeom prst="rect">
            <a:avLst/>
          </a:prstGeom>
        </p:spPr>
      </p:pic>
      <p:sp>
        <p:nvSpPr>
          <p:cNvPr id="8" name="TextBox 7"/>
          <p:cNvSpPr txBox="1"/>
          <p:nvPr/>
        </p:nvSpPr>
        <p:spPr>
          <a:xfrm>
            <a:off x="3563888" y="4005064"/>
            <a:ext cx="2872988" cy="923330"/>
          </a:xfrm>
          <a:prstGeom prst="rect">
            <a:avLst/>
          </a:prstGeom>
          <a:noFill/>
        </p:spPr>
        <p:txBody>
          <a:bodyPr wrap="square" rtlCol="0">
            <a:spAutoFit/>
          </a:bodyPr>
          <a:lstStyle/>
          <a:p>
            <a:r>
              <a:rPr lang="en-CA" dirty="0" smtClean="0">
                <a:solidFill>
                  <a:srgbClr val="FF0000"/>
                </a:solidFill>
              </a:rPr>
              <a:t>Tip: PEN</a:t>
            </a:r>
            <a:r>
              <a:rPr lang="en-CA" dirty="0">
                <a:solidFill>
                  <a:srgbClr val="FF0000"/>
                </a:solidFill>
              </a:rPr>
              <a:t>, First Name, Last Name and email are mandatory fields</a:t>
            </a:r>
          </a:p>
        </p:txBody>
      </p:sp>
    </p:spTree>
    <p:extLst>
      <p:ext uri="{BB962C8B-B14F-4D97-AF65-F5344CB8AC3E}">
        <p14:creationId xmlns:p14="http://schemas.microsoft.com/office/powerpoint/2010/main" val="1436488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template with ministry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Approvals Document" ma:contentTypeID="0x0101002B8F1E08DD0FAC4689DF2865F653F93E00249A0823D323224FA8F591E72C265BB8" ma:contentTypeVersion="1" ma:contentTypeDescription="" ma:contentTypeScope="" ma:versionID="814afa98b324549137840eaccab39cb1">
  <xsd:schema xmlns:xsd="http://www.w3.org/2001/XMLSchema" xmlns:xs="http://www.w3.org/2001/XMLSchema" xmlns:p="http://schemas.microsoft.com/office/2006/metadata/properties" xmlns:ns2="5a67a745-2716-44cf-9715-ea35a50b39f5" targetNamespace="http://schemas.microsoft.com/office/2006/metadata/properties" ma:root="true" ma:fieldsID="be25c3cbc0f86420d26f533b0614cae2" ns2:_="">
    <xsd:import namespace="5a67a745-2716-44cf-9715-ea35a50b39f5"/>
    <xsd:element name="properties">
      <xsd:complexType>
        <xsd:sequence>
          <xsd:element name="documentManagement">
            <xsd:complexType>
              <xsd:all>
                <xsd:element ref="ns2:item_x0020_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7a745-2716-44cf-9715-ea35a50b39f5" elementFormDefault="qualified">
    <xsd:import namespace="http://schemas.microsoft.com/office/2006/documentManagement/types"/>
    <xsd:import namespace="http://schemas.microsoft.com/office/infopath/2007/PartnerControls"/>
    <xsd:element name="item_x0020_number" ma:index="8" nillable="true" ma:displayName="Item Number DS" ma:hidden="true" ma:internalName="item_x0020_number"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tem_x0020_number xmlns="5a67a745-2716-44cf-9715-ea35a50b39f5">4474</item_x0020_number>
  </documentManagement>
</p:properties>
</file>

<file path=customXml/itemProps1.xml><?xml version="1.0" encoding="utf-8"?>
<ds:datastoreItem xmlns:ds="http://schemas.openxmlformats.org/officeDocument/2006/customXml" ds:itemID="{9B70DBF9-AF0B-4B0B-AD94-067C4A64AD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67a745-2716-44cf-9715-ea35a50b39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8AB117-927B-44AF-96E5-5F0B6C8F8259}">
  <ds:schemaRefs>
    <ds:schemaRef ds:uri="http://schemas.microsoft.com/sharepoint/v3/contenttype/forms"/>
  </ds:schemaRefs>
</ds:datastoreItem>
</file>

<file path=customXml/itemProps3.xml><?xml version="1.0" encoding="utf-8"?>
<ds:datastoreItem xmlns:ds="http://schemas.openxmlformats.org/officeDocument/2006/customXml" ds:itemID="{C8D4B850-1869-44CC-A205-CEF2EEE06828}">
  <ds:schemaRefs>
    <ds:schemaRef ds:uri="http://purl.org/dc/terms/"/>
    <ds:schemaRef ds:uri="http://schemas.microsoft.com/office/infopath/2007/PartnerControls"/>
    <ds:schemaRef ds:uri="http://purl.org/dc/dcmitype/"/>
    <ds:schemaRef ds:uri="http://purl.org/dc/elements/1.1/"/>
    <ds:schemaRef ds:uri="http://www.w3.org/XML/1998/namespace"/>
    <ds:schemaRef ds:uri="http://schemas.microsoft.com/office/2006/documentManagement/types"/>
    <ds:schemaRef ds:uri="http://schemas.openxmlformats.org/package/2006/metadata/core-properties"/>
    <ds:schemaRef ds:uri="5a67a745-2716-44cf-9715-ea35a50b39f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DTS Transcript Web Order user interface mockup</Template>
  <TotalTime>0</TotalTime>
  <Words>1270</Words>
  <Application>Microsoft Office PowerPoint</Application>
  <PresentationFormat>On-screen Show (4:3)</PresentationFormat>
  <Paragraphs>141</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Blue template with ministry logo</vt:lpstr>
      <vt:lpstr>StudentTranscripts Service Overview</vt:lpstr>
      <vt:lpstr>Overview</vt:lpstr>
      <vt:lpstr>Benefits for Students</vt:lpstr>
      <vt:lpstr>Communications</vt:lpstr>
      <vt:lpstr>Getting Started</vt:lpstr>
      <vt:lpstr>Getting Started: BCeID Sign Up</vt:lpstr>
      <vt:lpstr>Getting Started: BCeID Sign Up</vt:lpstr>
      <vt:lpstr>Getting Started: BCeID Sign Up</vt:lpstr>
      <vt:lpstr>Register for StudentTranscripts</vt:lpstr>
      <vt:lpstr>Authorize Data Collection</vt:lpstr>
      <vt:lpstr>Email Verification</vt:lpstr>
      <vt:lpstr>Logon with the BCeID </vt:lpstr>
      <vt:lpstr>Student Dashboard</vt:lpstr>
      <vt:lpstr>Send/Order your Transcript</vt:lpstr>
      <vt:lpstr>Step 1 – Search for PSI</vt:lpstr>
      <vt:lpstr>Step 2 – Choose send option</vt:lpstr>
      <vt:lpstr>Step 3 – Confirm and add to cart</vt:lpstr>
      <vt:lpstr>Review Order Details</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myED BC Academy - May 2017</dc:title>
  <dc:creator/>
  <cp:keywords>Integrated Student Data Portfolio</cp:keywords>
  <cp:lastModifiedBy/>
  <cp:revision>1</cp:revision>
  <dcterms:created xsi:type="dcterms:W3CDTF">2015-02-23T23:04:31Z</dcterms:created>
  <dcterms:modified xsi:type="dcterms:W3CDTF">2017-09-25T20:53:49Z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0x0101002B8F1E08DD0FAC4689DF2865F653F93E00249A0823D323224FA8F591E72C265BB8</vt:lpwstr>
  </property>
</Properties>
</file>